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66" r:id="rId5"/>
    <p:sldId id="296" r:id="rId6"/>
    <p:sldId id="298" r:id="rId7"/>
    <p:sldId id="297" r:id="rId8"/>
    <p:sldId id="299" r:id="rId9"/>
    <p:sldId id="300" r:id="rId10"/>
    <p:sldId id="301" r:id="rId11"/>
    <p:sldId id="302" r:id="rId12"/>
    <p:sldId id="303" r:id="rId13"/>
    <p:sldId id="259" r:id="rId14"/>
    <p:sldId id="260" r:id="rId15"/>
    <p:sldId id="261" r:id="rId16"/>
    <p:sldId id="262" r:id="rId17"/>
    <p:sldId id="263" r:id="rId18"/>
    <p:sldId id="264" r:id="rId19"/>
    <p:sldId id="265" r:id="rId20"/>
    <p:sldId id="304" r:id="rId21"/>
    <p:sldId id="267" r:id="rId22"/>
    <p:sldId id="305" r:id="rId23"/>
    <p:sldId id="268" r:id="rId24"/>
    <p:sldId id="270" r:id="rId25"/>
    <p:sldId id="269" r:id="rId26"/>
    <p:sldId id="271" r:id="rId27"/>
    <p:sldId id="272" r:id="rId28"/>
    <p:sldId id="273"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2" y="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E28A8-865E-4A78-A157-CBF2C72015C6}" type="datetimeFigureOut">
              <a:rPr kumimoji="1" lang="ja-JP" altLang="en-US" smtClean="0"/>
              <a:t>2022/11/5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39910C-BE3E-46C7-A86F-8FC3D5946995}" type="slidenum">
              <a:rPr kumimoji="1" lang="ja-JP" altLang="en-US" smtClean="0"/>
              <a:t>‹#›</a:t>
            </a:fld>
            <a:endParaRPr kumimoji="1" lang="ja-JP" altLang="en-US"/>
          </a:p>
        </p:txBody>
      </p:sp>
    </p:spTree>
    <p:extLst>
      <p:ext uri="{BB962C8B-B14F-4D97-AF65-F5344CB8AC3E}">
        <p14:creationId xmlns:p14="http://schemas.microsoft.com/office/powerpoint/2010/main" val="26322588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Anaconda</a:t>
            </a:r>
            <a:r>
              <a:rPr kumimoji="1" lang="ja-JP" altLang="en-US" dirty="0"/>
              <a:t>をインストールします。</a:t>
            </a:r>
            <a:r>
              <a:rPr kumimoji="1" lang="en-US" altLang="ja-JP" dirty="0"/>
              <a:t>Anaconda</a:t>
            </a:r>
            <a:r>
              <a:rPr kumimoji="1" lang="ja-JP" altLang="en-US" dirty="0"/>
              <a:t>は</a:t>
            </a:r>
            <a:r>
              <a:rPr kumimoji="1" lang="en-US" altLang="ja-JP" dirty="0"/>
              <a:t>Python</a:t>
            </a:r>
            <a:r>
              <a:rPr kumimoji="1" lang="ja-JP" altLang="en-US" dirty="0"/>
              <a:t>を実行するのに使用します。当然普通の</a:t>
            </a:r>
            <a:r>
              <a:rPr kumimoji="1" lang="en-US" altLang="ja-JP" dirty="0"/>
              <a:t>Python</a:t>
            </a:r>
            <a:r>
              <a:rPr kumimoji="1" lang="ja-JP" altLang="en-US" dirty="0"/>
              <a:t>でも本講座の内容はできますが、</a:t>
            </a:r>
            <a:r>
              <a:rPr kumimoji="1" lang="en-US" altLang="ja-JP" dirty="0"/>
              <a:t>Anaconda</a:t>
            </a:r>
            <a:r>
              <a:rPr kumimoji="1" lang="ja-JP" altLang="en-US" dirty="0"/>
              <a:t>は最初から多くのライブラリやフレームワークが入っていることや実行結果を同じ画面で見ることができること、またエラーの発生個所が分かりやすいなど開発面でのメリットがあるため普通の</a:t>
            </a:r>
            <a:r>
              <a:rPr kumimoji="1" lang="en-US" altLang="ja-JP" dirty="0"/>
              <a:t>Python</a:t>
            </a:r>
            <a:r>
              <a:rPr kumimoji="1" lang="ja-JP" altLang="en-US" dirty="0"/>
              <a:t>ではなく</a:t>
            </a:r>
            <a:r>
              <a:rPr kumimoji="1" lang="en-US" altLang="ja-JP" dirty="0"/>
              <a:t>Anaconda</a:t>
            </a:r>
            <a:r>
              <a:rPr kumimoji="1" lang="ja-JP" altLang="en-US" dirty="0"/>
              <a:t>を使用します。それではダウンロードの手順を説明します。まず、</a:t>
            </a:r>
            <a:r>
              <a:rPr kumimoji="1" lang="en-US" altLang="ja-JP" dirty="0"/>
              <a:t>Google</a:t>
            </a:r>
            <a:r>
              <a:rPr kumimoji="1" lang="ja-JP" altLang="en-US" dirty="0"/>
              <a:t>で</a:t>
            </a:r>
            <a:r>
              <a:rPr kumimoji="1" lang="en-US" altLang="ja-JP" dirty="0"/>
              <a:t>Anaconda</a:t>
            </a:r>
            <a:r>
              <a:rPr kumimoji="1" lang="ja-JP" altLang="en-US" dirty="0"/>
              <a:t>と検索し、</a:t>
            </a:r>
            <a:r>
              <a:rPr kumimoji="1" lang="en-US" altLang="ja-JP" dirty="0"/>
              <a:t>Anaconda Distribution</a:t>
            </a:r>
            <a:r>
              <a:rPr kumimoji="1" lang="ja-JP" altLang="en-US" dirty="0"/>
              <a:t>という英語のサイトを開きます。</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29</a:t>
            </a:fld>
            <a:endParaRPr kumimoji="1" lang="ja-JP" altLang="en-US"/>
          </a:p>
        </p:txBody>
      </p:sp>
    </p:spTree>
    <p:extLst>
      <p:ext uri="{BB962C8B-B14F-4D97-AF65-F5344CB8AC3E}">
        <p14:creationId xmlns:p14="http://schemas.microsoft.com/office/powerpoint/2010/main" val="2916489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インストールが完了したら</a:t>
            </a:r>
            <a:r>
              <a:rPr kumimoji="1" lang="en-US" altLang="ja-JP" dirty="0"/>
              <a:t>Next</a:t>
            </a:r>
            <a:r>
              <a:rPr kumimoji="1" lang="ja-JP" altLang="en-US" dirty="0"/>
              <a:t>をクリックしてください</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38</a:t>
            </a:fld>
            <a:endParaRPr kumimoji="1" lang="ja-JP" altLang="en-US"/>
          </a:p>
        </p:txBody>
      </p:sp>
    </p:spTree>
    <p:extLst>
      <p:ext uri="{BB962C8B-B14F-4D97-AF65-F5344CB8AC3E}">
        <p14:creationId xmlns:p14="http://schemas.microsoft.com/office/powerpoint/2010/main" val="3193982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この画面でも同様に</a:t>
            </a:r>
            <a:r>
              <a:rPr kumimoji="1" lang="en-US" altLang="ja-JP" dirty="0"/>
              <a:t>Next</a:t>
            </a:r>
            <a:r>
              <a:rPr kumimoji="1" lang="ja-JP" altLang="en-US" dirty="0"/>
              <a:t>を押してください</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39</a:t>
            </a:fld>
            <a:endParaRPr kumimoji="1" lang="ja-JP" altLang="en-US"/>
          </a:p>
        </p:txBody>
      </p:sp>
    </p:spTree>
    <p:extLst>
      <p:ext uri="{BB962C8B-B14F-4D97-AF65-F5344CB8AC3E}">
        <p14:creationId xmlns:p14="http://schemas.microsoft.com/office/powerpoint/2010/main" val="939248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kumimoji="1" lang="en-US" altLang="ja-JP" dirty="0"/>
              <a:t>Finish</a:t>
            </a:r>
            <a:r>
              <a:rPr kumimoji="1" lang="ja-JP" altLang="en-US" dirty="0"/>
              <a:t>をクリックします</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40</a:t>
            </a:fld>
            <a:endParaRPr kumimoji="1" lang="ja-JP" altLang="en-US"/>
          </a:p>
        </p:txBody>
      </p:sp>
    </p:spTree>
    <p:extLst>
      <p:ext uri="{BB962C8B-B14F-4D97-AF65-F5344CB8AC3E}">
        <p14:creationId xmlns:p14="http://schemas.microsoft.com/office/powerpoint/2010/main" val="195400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画面右側にあるダウンロードボタンを押してダウンロードを開始します。</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30</a:t>
            </a:fld>
            <a:endParaRPr kumimoji="1" lang="ja-JP" altLang="en-US"/>
          </a:p>
        </p:txBody>
      </p:sp>
    </p:spTree>
    <p:extLst>
      <p:ext uri="{BB962C8B-B14F-4D97-AF65-F5344CB8AC3E}">
        <p14:creationId xmlns:p14="http://schemas.microsoft.com/office/powerpoint/2010/main" val="3367859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ダウンロードが終了したらクリックして起動します。</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31</a:t>
            </a:fld>
            <a:endParaRPr kumimoji="1" lang="ja-JP" altLang="en-US"/>
          </a:p>
        </p:txBody>
      </p:sp>
    </p:spTree>
    <p:extLst>
      <p:ext uri="{BB962C8B-B14F-4D97-AF65-F5344CB8AC3E}">
        <p14:creationId xmlns:p14="http://schemas.microsoft.com/office/powerpoint/2010/main" val="316616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するとインストーラーが起動します。</a:t>
            </a:r>
            <a:r>
              <a:rPr kumimoji="1" lang="en-US" altLang="ja-JP" dirty="0"/>
              <a:t>Next</a:t>
            </a:r>
            <a:r>
              <a:rPr kumimoji="1" lang="ja-JP" altLang="en-US" dirty="0"/>
              <a:t>を押してください。</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32</a:t>
            </a:fld>
            <a:endParaRPr kumimoji="1" lang="ja-JP" altLang="en-US"/>
          </a:p>
        </p:txBody>
      </p:sp>
    </p:spTree>
    <p:extLst>
      <p:ext uri="{BB962C8B-B14F-4D97-AF65-F5344CB8AC3E}">
        <p14:creationId xmlns:p14="http://schemas.microsoft.com/office/powerpoint/2010/main" val="373558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ここでは利用規約の画面が出てくるので</a:t>
            </a:r>
            <a:r>
              <a:rPr kumimoji="1" lang="en-US" altLang="ja-JP" dirty="0"/>
              <a:t>I Agree</a:t>
            </a:r>
            <a:r>
              <a:rPr kumimoji="1" lang="ja-JP" altLang="en-US" dirty="0"/>
              <a:t>をクリックします</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33</a:t>
            </a:fld>
            <a:endParaRPr kumimoji="1" lang="ja-JP" altLang="en-US"/>
          </a:p>
        </p:txBody>
      </p:sp>
    </p:spTree>
    <p:extLst>
      <p:ext uri="{BB962C8B-B14F-4D97-AF65-F5344CB8AC3E}">
        <p14:creationId xmlns:p14="http://schemas.microsoft.com/office/powerpoint/2010/main" val="305728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この画面では</a:t>
            </a:r>
            <a:r>
              <a:rPr kumimoji="1" lang="en-US" altLang="ja-JP" dirty="0"/>
              <a:t>Next</a:t>
            </a:r>
            <a:r>
              <a:rPr kumimoji="1" lang="ja-JP" altLang="en-US" dirty="0"/>
              <a:t>をクリックします</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34</a:t>
            </a:fld>
            <a:endParaRPr kumimoji="1" lang="ja-JP" altLang="en-US"/>
          </a:p>
        </p:txBody>
      </p:sp>
    </p:spTree>
    <p:extLst>
      <p:ext uri="{BB962C8B-B14F-4D97-AF65-F5344CB8AC3E}">
        <p14:creationId xmlns:p14="http://schemas.microsoft.com/office/powerpoint/2010/main" val="2661174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インストール先が表示されます。ここでも</a:t>
            </a:r>
            <a:r>
              <a:rPr kumimoji="1" lang="en-US" altLang="ja-JP" dirty="0"/>
              <a:t>Next</a:t>
            </a:r>
            <a:r>
              <a:rPr kumimoji="1" lang="ja-JP" altLang="en-US" dirty="0"/>
              <a:t>をクリックします。</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35</a:t>
            </a:fld>
            <a:endParaRPr kumimoji="1" lang="ja-JP" altLang="en-US"/>
          </a:p>
        </p:txBody>
      </p:sp>
    </p:spTree>
    <p:extLst>
      <p:ext uri="{BB962C8B-B14F-4D97-AF65-F5344CB8AC3E}">
        <p14:creationId xmlns:p14="http://schemas.microsoft.com/office/powerpoint/2010/main" val="47385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この画面が出てきたら</a:t>
            </a:r>
            <a:r>
              <a:rPr kumimoji="1" lang="en-US" altLang="ja-JP" dirty="0"/>
              <a:t>Install</a:t>
            </a:r>
            <a:r>
              <a:rPr kumimoji="1" lang="ja-JP" altLang="en-US" dirty="0"/>
              <a:t>をクリックします</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36</a:t>
            </a:fld>
            <a:endParaRPr kumimoji="1" lang="ja-JP" altLang="en-US"/>
          </a:p>
        </p:txBody>
      </p:sp>
    </p:spTree>
    <p:extLst>
      <p:ext uri="{BB962C8B-B14F-4D97-AF65-F5344CB8AC3E}">
        <p14:creationId xmlns:p14="http://schemas.microsoft.com/office/powerpoint/2010/main" val="44644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するとインストールが開始されます。</a:t>
            </a:r>
          </a:p>
        </p:txBody>
      </p:sp>
      <p:sp>
        <p:nvSpPr>
          <p:cNvPr id="4" name="スライド番号プレースホルダー 3"/>
          <p:cNvSpPr>
            <a:spLocks noGrp="1"/>
          </p:cNvSpPr>
          <p:nvPr>
            <p:ph type="sldNum" sz="quarter" idx="5"/>
          </p:nvPr>
        </p:nvSpPr>
        <p:spPr/>
        <p:txBody>
          <a:bodyPr/>
          <a:lstStyle/>
          <a:p>
            <a:fld id="{2003ECB0-6BFB-4139-8BE9-765517EF0D9B}" type="slidenum">
              <a:rPr kumimoji="1" lang="ja-JP" altLang="en-US" smtClean="0"/>
              <a:t>37</a:t>
            </a:fld>
            <a:endParaRPr kumimoji="1" lang="ja-JP" altLang="en-US"/>
          </a:p>
        </p:txBody>
      </p:sp>
    </p:spTree>
    <p:extLst>
      <p:ext uri="{BB962C8B-B14F-4D97-AF65-F5344CB8AC3E}">
        <p14:creationId xmlns:p14="http://schemas.microsoft.com/office/powerpoint/2010/main" val="182502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901AD2-1C88-75B6-D95A-6C2998B6635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371CAAB-A94C-8452-E247-98843FB558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9293B6-D29C-6183-D452-E41E38C82A02}"/>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5" name="フッター プレースホルダー 4">
            <a:extLst>
              <a:ext uri="{FF2B5EF4-FFF2-40B4-BE49-F238E27FC236}">
                <a16:creationId xmlns:a16="http://schemas.microsoft.com/office/drawing/2014/main" id="{42A2AA8B-688D-4984-FE37-10CFA5FC7C9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1B7B79-0002-5BF9-BA7F-C445DE7BAE08}"/>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1477094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6137FF-B88F-8C24-8110-AFEC67806A8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019252-7E6F-E84E-133D-40BE434EFB6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AA5FFC-41FE-B886-BA62-20E4FE56F291}"/>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5" name="フッター プレースホルダー 4">
            <a:extLst>
              <a:ext uri="{FF2B5EF4-FFF2-40B4-BE49-F238E27FC236}">
                <a16:creationId xmlns:a16="http://schemas.microsoft.com/office/drawing/2014/main" id="{A78FFCDB-A1DA-E577-E0E8-C3D8D47A3D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20E146E-1D00-8BEB-0E18-A6C0A5810EDA}"/>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3495715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116B75E-C543-7A40-CCD4-96A6866CCD5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4C9963C-222E-C407-EFFE-13C71883B78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84A5128-7AF2-AE2A-54D1-08299E372A33}"/>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5" name="フッター プレースホルダー 4">
            <a:extLst>
              <a:ext uri="{FF2B5EF4-FFF2-40B4-BE49-F238E27FC236}">
                <a16:creationId xmlns:a16="http://schemas.microsoft.com/office/drawing/2014/main" id="{370EF9BB-8C1E-B5B6-D6AC-2A48C4FFE7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ED0D65-B7E1-C6B7-FBEB-77642B6B8CA8}"/>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549897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6DB31C-143A-38D3-0BEA-614E5E7D7A4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9137F0-BA5D-7377-7824-A04AAA9F599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0F965E-7124-1778-B4C5-A4B368DFEB92}"/>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5" name="フッター プレースホルダー 4">
            <a:extLst>
              <a:ext uri="{FF2B5EF4-FFF2-40B4-BE49-F238E27FC236}">
                <a16:creationId xmlns:a16="http://schemas.microsoft.com/office/drawing/2014/main" id="{A5D016BB-CBD0-894C-2947-ACA2945518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3D83C3-13C9-6CA5-C835-4A2769938291}"/>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259973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A52CD-3935-18F4-82C5-067D24066CB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851C8F-6757-D558-4412-3562222AA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EAA6D4C-B6AC-1ED4-3E2E-FEE88972FF10}"/>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5" name="フッター プレースホルダー 4">
            <a:extLst>
              <a:ext uri="{FF2B5EF4-FFF2-40B4-BE49-F238E27FC236}">
                <a16:creationId xmlns:a16="http://schemas.microsoft.com/office/drawing/2014/main" id="{14FA19EB-6102-4086-7871-1CAFE2F156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D5F9FA-A48A-EB99-452C-C3C52BF3946A}"/>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369829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CBD188-3C6A-D4C5-7D63-C89C6F065B9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030F050-E791-B830-2968-251902CE73D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9803365-6B19-018F-F0CF-84797BA7A12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BAFE5A6-613D-FA05-ED9A-C6153EE61AB7}"/>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6" name="フッター プレースホルダー 5">
            <a:extLst>
              <a:ext uri="{FF2B5EF4-FFF2-40B4-BE49-F238E27FC236}">
                <a16:creationId xmlns:a16="http://schemas.microsoft.com/office/drawing/2014/main" id="{B2E55316-8BBF-E397-A258-F64F171EC1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73B38DF-ED53-5F3B-74D5-A0E3B73F6946}"/>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1893716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F2E81D-22A3-73B3-C246-8EBC2E1E13E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F351C35-1F05-8E09-C2E7-5CE119EAF4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B14F9F2-D0C3-3054-692E-8AC30E1C380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E3E6577-3F76-6F27-55BE-71A02635D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6526CE0-7018-2B4F-5E21-E8AF120B595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EAF0DC5-9911-2634-3DB9-96A66EB298B5}"/>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8" name="フッター プレースホルダー 7">
            <a:extLst>
              <a:ext uri="{FF2B5EF4-FFF2-40B4-BE49-F238E27FC236}">
                <a16:creationId xmlns:a16="http://schemas.microsoft.com/office/drawing/2014/main" id="{0714DDE1-D92E-E706-095B-32C1F0226E3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1B704DC-13D3-88E5-AA0E-970616F664D0}"/>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3762442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A2779C-B843-8F3F-D51B-16B1CA3F88B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6E72B1C-FCAB-B1CC-9CBF-C563A92959E0}"/>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4" name="フッター プレースホルダー 3">
            <a:extLst>
              <a:ext uri="{FF2B5EF4-FFF2-40B4-BE49-F238E27FC236}">
                <a16:creationId xmlns:a16="http://schemas.microsoft.com/office/drawing/2014/main" id="{A1732EF5-C239-90A4-EB42-33E690ED4F3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40F3941-FAC3-1695-23F6-8771BC63FCE3}"/>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238389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BE04C80-3735-6524-3602-BA3B0865DBA8}"/>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3" name="フッター プレースホルダー 2">
            <a:extLst>
              <a:ext uri="{FF2B5EF4-FFF2-40B4-BE49-F238E27FC236}">
                <a16:creationId xmlns:a16="http://schemas.microsoft.com/office/drawing/2014/main" id="{E492BC39-98A4-2A14-D026-6E35E01A627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E7DE5E5-4F9C-1237-0B30-7604B6A68DB0}"/>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3383982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EE4BCF-DD96-AF66-9E65-789BFD9E1E8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C2135D-24CA-6061-3D08-556CD5479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9C0C601-9A3F-A662-D2EA-73941351D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2A296A5-EB8F-1DD1-7033-B031757CD794}"/>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6" name="フッター プレースホルダー 5">
            <a:extLst>
              <a:ext uri="{FF2B5EF4-FFF2-40B4-BE49-F238E27FC236}">
                <a16:creationId xmlns:a16="http://schemas.microsoft.com/office/drawing/2014/main" id="{5DC38D0C-81A5-D6E8-34E9-963B52345FC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DE6FE6-657D-A7BE-83A6-77A5CD0612F6}"/>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212233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3B24EF-5FE3-C034-B4ED-418877EF7F0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9457211-AFA5-AE70-7C7D-952E22BACC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1E28044-D18B-2F23-3D52-6A2AA9506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AEA6F3C-152B-793D-2585-E7FB4CA69F51}"/>
              </a:ext>
            </a:extLst>
          </p:cNvPr>
          <p:cNvSpPr>
            <a:spLocks noGrp="1"/>
          </p:cNvSpPr>
          <p:nvPr>
            <p:ph type="dt" sz="half" idx="10"/>
          </p:nvPr>
        </p:nvSpPr>
        <p:spPr/>
        <p:txBody>
          <a:bodyPr/>
          <a:lstStyle/>
          <a:p>
            <a:fld id="{B0F74F7C-5B31-4771-BDCF-0AEB3C056B07}" type="datetimeFigureOut">
              <a:rPr kumimoji="1" lang="ja-JP" altLang="en-US" smtClean="0"/>
              <a:t>2022/11/5</a:t>
            </a:fld>
            <a:endParaRPr kumimoji="1" lang="ja-JP" altLang="en-US"/>
          </a:p>
        </p:txBody>
      </p:sp>
      <p:sp>
        <p:nvSpPr>
          <p:cNvPr id="6" name="フッター プレースホルダー 5">
            <a:extLst>
              <a:ext uri="{FF2B5EF4-FFF2-40B4-BE49-F238E27FC236}">
                <a16:creationId xmlns:a16="http://schemas.microsoft.com/office/drawing/2014/main" id="{28E35995-4B4B-DBE4-2798-B859CA9239E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6C04E7-F312-A459-388A-7EB0BFFE0595}"/>
              </a:ext>
            </a:extLst>
          </p:cNvPr>
          <p:cNvSpPr>
            <a:spLocks noGrp="1"/>
          </p:cNvSpPr>
          <p:nvPr>
            <p:ph type="sldNum" sz="quarter" idx="12"/>
          </p:nvPr>
        </p:nvSpPr>
        <p:spPr/>
        <p:txBody>
          <a:body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26420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F546956-A07C-648A-BB91-0E007D215C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94FE9FC-D677-C2FE-0FBE-90A04E26B0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FC96A4A-ACCD-BD36-4D6C-8F1E3E449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74F7C-5B31-4771-BDCF-0AEB3C056B07}" type="datetimeFigureOut">
              <a:rPr kumimoji="1" lang="ja-JP" altLang="en-US" smtClean="0"/>
              <a:t>2022/11/5</a:t>
            </a:fld>
            <a:endParaRPr kumimoji="1" lang="ja-JP" altLang="en-US"/>
          </a:p>
        </p:txBody>
      </p:sp>
      <p:sp>
        <p:nvSpPr>
          <p:cNvPr id="5" name="フッター プレースホルダー 4">
            <a:extLst>
              <a:ext uri="{FF2B5EF4-FFF2-40B4-BE49-F238E27FC236}">
                <a16:creationId xmlns:a16="http://schemas.microsoft.com/office/drawing/2014/main" id="{6B5EB09D-17FA-6F31-A439-9A8CDD94B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B12E38C-DFB2-D6EB-6D44-8C986BE34B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CADE8-6E9A-4FD4-9EB6-CB7C38A87666}" type="slidenum">
              <a:rPr kumimoji="1" lang="ja-JP" altLang="en-US" smtClean="0"/>
              <a:t>‹#›</a:t>
            </a:fld>
            <a:endParaRPr kumimoji="1" lang="ja-JP" altLang="en-US"/>
          </a:p>
        </p:txBody>
      </p:sp>
    </p:spTree>
    <p:extLst>
      <p:ext uri="{BB962C8B-B14F-4D97-AF65-F5344CB8AC3E}">
        <p14:creationId xmlns:p14="http://schemas.microsoft.com/office/powerpoint/2010/main" val="389978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AA4A57-7EB3-9F1E-6652-E91E3FC7BA76}"/>
              </a:ext>
            </a:extLst>
          </p:cNvPr>
          <p:cNvSpPr>
            <a:spLocks noGrp="1"/>
          </p:cNvSpPr>
          <p:nvPr>
            <p:ph type="ctrTitle"/>
          </p:nvPr>
        </p:nvSpPr>
        <p:spPr/>
        <p:txBody>
          <a:bodyPr/>
          <a:lstStyle/>
          <a:p>
            <a:r>
              <a:rPr kumimoji="1" lang="ja-JP" altLang="en-US" dirty="0"/>
              <a:t>第</a:t>
            </a:r>
            <a:r>
              <a:rPr kumimoji="1" lang="en-US" altLang="ja-JP" dirty="0"/>
              <a:t>01</a:t>
            </a:r>
            <a:r>
              <a:rPr kumimoji="1" lang="ja-JP" altLang="en-US" dirty="0"/>
              <a:t>回</a:t>
            </a:r>
            <a:br>
              <a:rPr kumimoji="1" lang="en-US" altLang="ja-JP" dirty="0"/>
            </a:br>
            <a:r>
              <a:rPr kumimoji="1" lang="ja-JP" altLang="en-US" dirty="0"/>
              <a:t>～導入～</a:t>
            </a:r>
          </a:p>
        </p:txBody>
      </p:sp>
      <p:sp>
        <p:nvSpPr>
          <p:cNvPr id="3" name="字幕 2">
            <a:extLst>
              <a:ext uri="{FF2B5EF4-FFF2-40B4-BE49-F238E27FC236}">
                <a16:creationId xmlns:a16="http://schemas.microsoft.com/office/drawing/2014/main" id="{BA1D5D0F-AA73-0360-2EED-31AE522DB636}"/>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140203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0E33FD-D088-3FE5-E1F4-D487A424D22D}"/>
              </a:ext>
            </a:extLst>
          </p:cNvPr>
          <p:cNvSpPr>
            <a:spLocks noGrp="1"/>
          </p:cNvSpPr>
          <p:nvPr>
            <p:ph type="title"/>
          </p:nvPr>
        </p:nvSpPr>
        <p:spPr/>
        <p:txBody>
          <a:bodyPr/>
          <a:lstStyle/>
          <a:p>
            <a:r>
              <a:rPr kumimoji="1" lang="ja-JP" altLang="en-US" dirty="0"/>
              <a:t>前期</a:t>
            </a:r>
            <a:r>
              <a:rPr kumimoji="1" lang="en-US" altLang="ja-JP" dirty="0"/>
              <a:t>PBL</a:t>
            </a:r>
            <a:r>
              <a:rPr kumimoji="1" lang="ja-JP" altLang="en-US" dirty="0"/>
              <a:t>参考書</a:t>
            </a:r>
          </a:p>
        </p:txBody>
      </p:sp>
      <p:sp>
        <p:nvSpPr>
          <p:cNvPr id="3" name="コンテンツ プレースホルダー 2">
            <a:extLst>
              <a:ext uri="{FF2B5EF4-FFF2-40B4-BE49-F238E27FC236}">
                <a16:creationId xmlns:a16="http://schemas.microsoft.com/office/drawing/2014/main" id="{AC4503D5-0B0B-2435-D5AA-AF9115C81589}"/>
              </a:ext>
            </a:extLst>
          </p:cNvPr>
          <p:cNvSpPr>
            <a:spLocks noGrp="1"/>
          </p:cNvSpPr>
          <p:nvPr>
            <p:ph idx="1"/>
          </p:nvPr>
        </p:nvSpPr>
        <p:spPr/>
        <p:txBody>
          <a:bodyPr/>
          <a:lstStyle/>
          <a:p>
            <a:r>
              <a:rPr kumimoji="1" lang="en-US" altLang="ja-JP" dirty="0"/>
              <a:t>Python</a:t>
            </a:r>
            <a:r>
              <a:rPr kumimoji="1" lang="ja-JP" altLang="en-US" dirty="0"/>
              <a:t>データサイエンスハンドブック</a:t>
            </a:r>
            <a:endParaRPr kumimoji="1" lang="en-US" altLang="ja-JP" dirty="0"/>
          </a:p>
          <a:p>
            <a:pPr marL="0" indent="0">
              <a:buNone/>
            </a:pPr>
            <a:r>
              <a:rPr lang="ja-JP" altLang="en-US" dirty="0"/>
              <a:t>データ分析の基本から機械学習の応用例まで幅広く載っている。</a:t>
            </a:r>
            <a:endParaRPr kumimoji="1" lang="ja-JP" altLang="en-US" dirty="0"/>
          </a:p>
        </p:txBody>
      </p:sp>
      <p:pic>
        <p:nvPicPr>
          <p:cNvPr id="7" name="図 6" descr="動物, 爬虫類, トカゲ が含まれている画像&#10;&#10;自動的に生成された説明">
            <a:extLst>
              <a:ext uri="{FF2B5EF4-FFF2-40B4-BE49-F238E27FC236}">
                <a16:creationId xmlns:a16="http://schemas.microsoft.com/office/drawing/2014/main" id="{6973DDB7-E364-2D98-7E2B-DA4DAA159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973" y="2775004"/>
            <a:ext cx="3006054" cy="3844953"/>
          </a:xfrm>
          <a:prstGeom prst="rect">
            <a:avLst/>
          </a:prstGeom>
        </p:spPr>
      </p:pic>
    </p:spTree>
    <p:extLst>
      <p:ext uri="{BB962C8B-B14F-4D97-AF65-F5344CB8AC3E}">
        <p14:creationId xmlns:p14="http://schemas.microsoft.com/office/powerpoint/2010/main" val="205822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DD5679-F32C-B149-D86C-76EDDEAC3EB8}"/>
              </a:ext>
            </a:extLst>
          </p:cNvPr>
          <p:cNvSpPr>
            <a:spLocks noGrp="1"/>
          </p:cNvSpPr>
          <p:nvPr>
            <p:ph type="title"/>
          </p:nvPr>
        </p:nvSpPr>
        <p:spPr/>
        <p:txBody>
          <a:bodyPr/>
          <a:lstStyle/>
          <a:p>
            <a:r>
              <a:rPr kumimoji="1" lang="ja-JP" altLang="en-US" dirty="0"/>
              <a:t>前期</a:t>
            </a:r>
            <a:r>
              <a:rPr kumimoji="1" lang="en-US" altLang="ja-JP" dirty="0"/>
              <a:t>PBL</a:t>
            </a:r>
            <a:r>
              <a:rPr kumimoji="1" lang="ja-JP" altLang="en-US" dirty="0"/>
              <a:t>参考書</a:t>
            </a:r>
          </a:p>
        </p:txBody>
      </p:sp>
      <p:sp>
        <p:nvSpPr>
          <p:cNvPr id="3" name="コンテンツ プレースホルダー 2">
            <a:extLst>
              <a:ext uri="{FF2B5EF4-FFF2-40B4-BE49-F238E27FC236}">
                <a16:creationId xmlns:a16="http://schemas.microsoft.com/office/drawing/2014/main" id="{8BED43F4-4391-D063-5E7E-2EADC374D6F6}"/>
              </a:ext>
            </a:extLst>
          </p:cNvPr>
          <p:cNvSpPr>
            <a:spLocks noGrp="1"/>
          </p:cNvSpPr>
          <p:nvPr>
            <p:ph idx="1"/>
          </p:nvPr>
        </p:nvSpPr>
        <p:spPr/>
        <p:txBody>
          <a:bodyPr/>
          <a:lstStyle/>
          <a:p>
            <a:r>
              <a:rPr kumimoji="1" lang="en-US" altLang="ja-JP" dirty="0"/>
              <a:t>Excel</a:t>
            </a:r>
            <a:r>
              <a:rPr kumimoji="1" lang="ja-JP" altLang="en-US" dirty="0"/>
              <a:t>で学ぶ実践ビジネスデータ分析</a:t>
            </a:r>
            <a:endParaRPr kumimoji="1" lang="en-US" altLang="ja-JP" dirty="0"/>
          </a:p>
          <a:p>
            <a:pPr marL="0" indent="0">
              <a:buNone/>
            </a:pPr>
            <a:r>
              <a:rPr lang="ja-JP" altLang="en-US" dirty="0"/>
              <a:t>実際にデータ分析をする上で必要なプロセスや統計学基礎の</a:t>
            </a:r>
            <a:r>
              <a:rPr lang="en-US" altLang="ja-JP" dirty="0"/>
              <a:t>Excel</a:t>
            </a:r>
            <a:r>
              <a:rPr lang="ja-JP" altLang="en-US" dirty="0"/>
              <a:t>での実装例が載っている。</a:t>
            </a:r>
            <a:endParaRPr kumimoji="1" lang="ja-JP" altLang="en-US" dirty="0"/>
          </a:p>
        </p:txBody>
      </p:sp>
      <p:pic>
        <p:nvPicPr>
          <p:cNvPr id="5" name="図 4" descr="図形 が含まれている画像&#10;&#10;自動的に生成された説明">
            <a:extLst>
              <a:ext uri="{FF2B5EF4-FFF2-40B4-BE49-F238E27FC236}">
                <a16:creationId xmlns:a16="http://schemas.microsoft.com/office/drawing/2014/main" id="{6A0FE52A-DB81-6704-B7C1-68604B40A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415" y="3299791"/>
            <a:ext cx="2693170" cy="3461223"/>
          </a:xfrm>
          <a:prstGeom prst="rect">
            <a:avLst/>
          </a:prstGeom>
        </p:spPr>
      </p:pic>
    </p:spTree>
    <p:extLst>
      <p:ext uri="{BB962C8B-B14F-4D97-AF65-F5344CB8AC3E}">
        <p14:creationId xmlns:p14="http://schemas.microsoft.com/office/powerpoint/2010/main" val="322725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8357B-8B97-B6F7-7620-51ECFD2A5602}"/>
              </a:ext>
            </a:extLst>
          </p:cNvPr>
          <p:cNvSpPr>
            <a:spLocks noGrp="1"/>
          </p:cNvSpPr>
          <p:nvPr>
            <p:ph type="title"/>
          </p:nvPr>
        </p:nvSpPr>
        <p:spPr/>
        <p:txBody>
          <a:bodyPr/>
          <a:lstStyle/>
          <a:p>
            <a:r>
              <a:rPr kumimoji="1" lang="ja-JP" altLang="en-US" dirty="0"/>
              <a:t>前期</a:t>
            </a:r>
            <a:r>
              <a:rPr kumimoji="1" lang="en-US" altLang="ja-JP" dirty="0"/>
              <a:t>PBL</a:t>
            </a:r>
            <a:r>
              <a:rPr kumimoji="1" lang="ja-JP" altLang="en-US" dirty="0"/>
              <a:t>参考書</a:t>
            </a:r>
          </a:p>
        </p:txBody>
      </p:sp>
      <p:sp>
        <p:nvSpPr>
          <p:cNvPr id="3" name="コンテンツ プレースホルダー 2">
            <a:extLst>
              <a:ext uri="{FF2B5EF4-FFF2-40B4-BE49-F238E27FC236}">
                <a16:creationId xmlns:a16="http://schemas.microsoft.com/office/drawing/2014/main" id="{F70451EC-2076-6698-91C5-38A9E9A8351C}"/>
              </a:ext>
            </a:extLst>
          </p:cNvPr>
          <p:cNvSpPr>
            <a:spLocks noGrp="1"/>
          </p:cNvSpPr>
          <p:nvPr>
            <p:ph idx="1"/>
          </p:nvPr>
        </p:nvSpPr>
        <p:spPr/>
        <p:txBody>
          <a:bodyPr/>
          <a:lstStyle/>
          <a:p>
            <a:r>
              <a:rPr lang="en-US" altLang="ja-JP" dirty="0"/>
              <a:t>K</a:t>
            </a:r>
            <a:r>
              <a:rPr kumimoji="1" lang="en-US" altLang="ja-JP" dirty="0"/>
              <a:t>aggle</a:t>
            </a:r>
            <a:r>
              <a:rPr kumimoji="1" lang="ja-JP" altLang="en-US" dirty="0"/>
              <a:t>で学んでハイスコアをたたき出す</a:t>
            </a:r>
            <a:r>
              <a:rPr kumimoji="1" lang="en-US" altLang="ja-JP" dirty="0"/>
              <a:t>Python</a:t>
            </a:r>
            <a:r>
              <a:rPr kumimoji="1" lang="ja-JP" altLang="en-US" dirty="0"/>
              <a:t>機械学習</a:t>
            </a:r>
            <a:r>
              <a:rPr kumimoji="1" lang="en-US" altLang="ja-JP" dirty="0"/>
              <a:t>&amp;</a:t>
            </a:r>
            <a:r>
              <a:rPr kumimoji="1" lang="ja-JP" altLang="en-US" dirty="0"/>
              <a:t>データ分析</a:t>
            </a:r>
            <a:endParaRPr kumimoji="1" lang="en-US" altLang="ja-JP" dirty="0"/>
          </a:p>
          <a:p>
            <a:pPr marL="0" indent="0">
              <a:buNone/>
            </a:pPr>
            <a:r>
              <a:rPr kumimoji="1" lang="ja-JP" altLang="en-US" dirty="0"/>
              <a:t>データ分析手法だけでなくディープラーニングの使い方やモデルの精度の向上方法など高度な内容が載っている。</a:t>
            </a:r>
          </a:p>
        </p:txBody>
      </p:sp>
      <p:pic>
        <p:nvPicPr>
          <p:cNvPr id="5" name="図 4" descr="文字と数字と文字の加工写真&#10;&#10;低い精度で自動的に生成された説明">
            <a:extLst>
              <a:ext uri="{FF2B5EF4-FFF2-40B4-BE49-F238E27FC236}">
                <a16:creationId xmlns:a16="http://schemas.microsoft.com/office/drawing/2014/main" id="{CC35FC8A-9DCB-1D04-7EDC-5DF4B5EBB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0" y="3581400"/>
            <a:ext cx="2540000" cy="3276600"/>
          </a:xfrm>
          <a:prstGeom prst="rect">
            <a:avLst/>
          </a:prstGeom>
        </p:spPr>
      </p:pic>
    </p:spTree>
    <p:extLst>
      <p:ext uri="{BB962C8B-B14F-4D97-AF65-F5344CB8AC3E}">
        <p14:creationId xmlns:p14="http://schemas.microsoft.com/office/powerpoint/2010/main" val="31955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FD86-AC5E-7CEA-D307-A8E78108C0BD}"/>
              </a:ext>
            </a:extLst>
          </p:cNvPr>
          <p:cNvSpPr>
            <a:spLocks noGrp="1"/>
          </p:cNvSpPr>
          <p:nvPr>
            <p:ph type="title"/>
          </p:nvPr>
        </p:nvSpPr>
        <p:spPr/>
        <p:txBody>
          <a:bodyPr/>
          <a:lstStyle/>
          <a:p>
            <a:r>
              <a:rPr kumimoji="1" lang="ja-JP" altLang="en-US" dirty="0"/>
              <a:t>データリテラシーと科学リテラシー</a:t>
            </a:r>
          </a:p>
        </p:txBody>
      </p:sp>
      <p:sp>
        <p:nvSpPr>
          <p:cNvPr id="3" name="コンテンツ プレースホルダー 2">
            <a:extLst>
              <a:ext uri="{FF2B5EF4-FFF2-40B4-BE49-F238E27FC236}">
                <a16:creationId xmlns:a16="http://schemas.microsoft.com/office/drawing/2014/main" id="{5C39D9B2-6D73-0811-7A6A-B70F8AAD707C}"/>
              </a:ext>
            </a:extLst>
          </p:cNvPr>
          <p:cNvSpPr>
            <a:spLocks noGrp="1"/>
          </p:cNvSpPr>
          <p:nvPr>
            <p:ph idx="1"/>
          </p:nvPr>
        </p:nvSpPr>
        <p:spPr/>
        <p:txBody>
          <a:bodyPr/>
          <a:lstStyle/>
          <a:p>
            <a:pPr marL="0" indent="0">
              <a:buNone/>
            </a:pPr>
            <a:r>
              <a:rPr kumimoji="1" lang="ja-JP" altLang="en-US" dirty="0"/>
              <a:t>いきなり道端で似非科学やオカルトを言われたら否定できるだろうか？</a:t>
            </a:r>
            <a:endParaRPr kumimoji="1" lang="en-US" altLang="ja-JP" dirty="0"/>
          </a:p>
          <a:p>
            <a:pPr marL="0" indent="0">
              <a:buNone/>
            </a:pPr>
            <a:endParaRPr lang="en-US" altLang="ja-JP" dirty="0"/>
          </a:p>
          <a:p>
            <a:pPr marL="0" indent="0">
              <a:buNone/>
            </a:pPr>
            <a:r>
              <a:rPr kumimoji="1" lang="ja-JP" altLang="en-US" dirty="0"/>
              <a:t>例</a:t>
            </a:r>
            <a:r>
              <a:rPr kumimoji="1" lang="en-US" altLang="ja-JP" dirty="0"/>
              <a:t>)</a:t>
            </a:r>
            <a:r>
              <a:rPr lang="ja-JP" altLang="en-US" dirty="0"/>
              <a:t>「血を抜けばどんな病気でも治る」という主張</a:t>
            </a:r>
            <a:endParaRPr lang="en-US" altLang="ja-JP" dirty="0"/>
          </a:p>
          <a:p>
            <a:pPr marL="0" indent="0">
              <a:buNone/>
            </a:pPr>
            <a:endParaRPr kumimoji="1" lang="en-US" altLang="ja-JP" dirty="0"/>
          </a:p>
          <a:p>
            <a:pPr marL="0" indent="0">
              <a:buNone/>
            </a:pPr>
            <a:r>
              <a:rPr kumimoji="1" lang="ja-JP" altLang="en-US" dirty="0"/>
              <a:t>間違っているとは分かっていても、どうして間違っているかが思いつかない？</a:t>
            </a:r>
            <a:endParaRPr kumimoji="1" lang="en-US" altLang="ja-JP" dirty="0"/>
          </a:p>
        </p:txBody>
      </p:sp>
    </p:spTree>
    <p:extLst>
      <p:ext uri="{BB962C8B-B14F-4D97-AF65-F5344CB8AC3E}">
        <p14:creationId xmlns:p14="http://schemas.microsoft.com/office/powerpoint/2010/main" val="415089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3FE306-C943-7E4A-D61A-594EB042D509}"/>
              </a:ext>
            </a:extLst>
          </p:cNvPr>
          <p:cNvSpPr>
            <a:spLocks noGrp="1"/>
          </p:cNvSpPr>
          <p:nvPr>
            <p:ph type="title"/>
          </p:nvPr>
        </p:nvSpPr>
        <p:spPr/>
        <p:txBody>
          <a:bodyPr/>
          <a:lstStyle/>
          <a:p>
            <a:r>
              <a:rPr kumimoji="1" lang="ja-JP" altLang="en-US" dirty="0"/>
              <a:t>データリテラシーと科学リテラシー</a:t>
            </a:r>
          </a:p>
        </p:txBody>
      </p:sp>
      <p:sp>
        <p:nvSpPr>
          <p:cNvPr id="3" name="コンテンツ プレースホルダー 2">
            <a:extLst>
              <a:ext uri="{FF2B5EF4-FFF2-40B4-BE49-F238E27FC236}">
                <a16:creationId xmlns:a16="http://schemas.microsoft.com/office/drawing/2014/main" id="{C06B5009-ECFA-285C-8069-B57C0546FEAC}"/>
              </a:ext>
            </a:extLst>
          </p:cNvPr>
          <p:cNvSpPr>
            <a:spLocks noGrp="1"/>
          </p:cNvSpPr>
          <p:nvPr>
            <p:ph idx="1"/>
          </p:nvPr>
        </p:nvSpPr>
        <p:spPr/>
        <p:txBody>
          <a:bodyPr/>
          <a:lstStyle/>
          <a:p>
            <a:r>
              <a:rPr kumimoji="1" lang="ja-JP" altLang="en-US" dirty="0"/>
              <a:t>「</a:t>
            </a:r>
            <a:r>
              <a:rPr lang="ja-JP" altLang="en-US" dirty="0"/>
              <a:t>血を抜けばどんな病気でも治る</a:t>
            </a:r>
            <a:r>
              <a:rPr kumimoji="1" lang="ja-JP" altLang="en-US" dirty="0"/>
              <a:t>」について</a:t>
            </a:r>
            <a:endParaRPr kumimoji="1" lang="en-US" altLang="ja-JP" dirty="0"/>
          </a:p>
          <a:p>
            <a:pPr marL="0" indent="0">
              <a:buNone/>
            </a:pPr>
            <a:r>
              <a:rPr lang="ja-JP" altLang="en-US" dirty="0"/>
              <a:t>実際に</a:t>
            </a:r>
            <a:r>
              <a:rPr lang="en-US" altLang="ja-JP" dirty="0"/>
              <a:t>18</a:t>
            </a:r>
            <a:r>
              <a:rPr lang="ja-JP" altLang="en-US" dirty="0"/>
              <a:t>世紀または</a:t>
            </a:r>
            <a:r>
              <a:rPr lang="en-US" altLang="ja-JP" dirty="0"/>
              <a:t>19</a:t>
            </a:r>
            <a:r>
              <a:rPr lang="ja-JP" altLang="en-US" dirty="0"/>
              <a:t>世紀</a:t>
            </a:r>
            <a:r>
              <a:rPr lang="en-US" altLang="ja-JP" dirty="0"/>
              <a:t>(</a:t>
            </a:r>
            <a:r>
              <a:rPr lang="ja-JP" altLang="en-US" dirty="0"/>
              <a:t>諸説あり</a:t>
            </a:r>
            <a:r>
              <a:rPr lang="en-US" altLang="ja-JP" dirty="0"/>
              <a:t>)</a:t>
            </a:r>
            <a:r>
              <a:rPr lang="ja-JP" altLang="en-US" dirty="0"/>
              <a:t>まで西欧で使われていた治療法で、どのような体調不良に対しても血を抜いて対処していたことが歴史上あった。</a:t>
            </a:r>
            <a:endParaRPr lang="en-US" altLang="ja-JP" dirty="0"/>
          </a:p>
          <a:p>
            <a:pPr marL="0" indent="0">
              <a:buNone/>
            </a:pPr>
            <a:endParaRPr kumimoji="1" lang="en-US" altLang="ja-JP" dirty="0"/>
          </a:p>
          <a:p>
            <a:pPr marL="0" indent="0">
              <a:buNone/>
            </a:pPr>
            <a:r>
              <a:rPr lang="en-US" altLang="ja-JP" dirty="0"/>
              <a:t>※</a:t>
            </a:r>
            <a:r>
              <a:rPr lang="ja-JP" altLang="en-US" dirty="0"/>
              <a:t>多血症などの一部の病気には有効</a:t>
            </a:r>
            <a:endParaRPr kumimoji="1" lang="ja-JP" altLang="en-US" dirty="0"/>
          </a:p>
        </p:txBody>
      </p:sp>
    </p:spTree>
    <p:extLst>
      <p:ext uri="{BB962C8B-B14F-4D97-AF65-F5344CB8AC3E}">
        <p14:creationId xmlns:p14="http://schemas.microsoft.com/office/powerpoint/2010/main" val="15309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C8B5C-BC15-DBE7-C4EE-F3391EAB26D3}"/>
              </a:ext>
            </a:extLst>
          </p:cNvPr>
          <p:cNvSpPr>
            <a:spLocks noGrp="1"/>
          </p:cNvSpPr>
          <p:nvPr>
            <p:ph type="title"/>
          </p:nvPr>
        </p:nvSpPr>
        <p:spPr/>
        <p:txBody>
          <a:bodyPr/>
          <a:lstStyle/>
          <a:p>
            <a:r>
              <a:rPr kumimoji="1" lang="ja-JP" altLang="en-US" dirty="0"/>
              <a:t>データリテラシーと科学リテラシー</a:t>
            </a:r>
          </a:p>
        </p:txBody>
      </p:sp>
      <p:sp>
        <p:nvSpPr>
          <p:cNvPr id="3" name="コンテンツ プレースホルダー 2">
            <a:extLst>
              <a:ext uri="{FF2B5EF4-FFF2-40B4-BE49-F238E27FC236}">
                <a16:creationId xmlns:a16="http://schemas.microsoft.com/office/drawing/2014/main" id="{A9D464D7-9DE9-1997-3D86-C008DEDC695C}"/>
              </a:ext>
            </a:extLst>
          </p:cNvPr>
          <p:cNvSpPr>
            <a:spLocks noGrp="1"/>
          </p:cNvSpPr>
          <p:nvPr>
            <p:ph idx="1"/>
          </p:nvPr>
        </p:nvSpPr>
        <p:spPr/>
        <p:txBody>
          <a:bodyPr/>
          <a:lstStyle/>
          <a:p>
            <a:r>
              <a:rPr kumimoji="1" lang="ja-JP" altLang="en-US" dirty="0"/>
              <a:t>否定が難しい理由</a:t>
            </a:r>
            <a:endParaRPr kumimoji="1" lang="en-US" altLang="ja-JP" dirty="0"/>
          </a:p>
          <a:p>
            <a:pPr marL="0" indent="0">
              <a:buNone/>
            </a:pPr>
            <a:r>
              <a:rPr lang="ja-JP" altLang="en-US" dirty="0"/>
              <a:t>効果がないなら病気は治らないわけではない</a:t>
            </a:r>
            <a:endParaRPr lang="en-US" altLang="ja-JP" dirty="0"/>
          </a:p>
          <a:p>
            <a:pPr marL="0" indent="0">
              <a:buNone/>
            </a:pPr>
            <a:r>
              <a:rPr lang="ja-JP" altLang="en-US" dirty="0"/>
              <a:t>→自然治癒してしまうから</a:t>
            </a:r>
            <a:endParaRPr lang="en-US" altLang="ja-JP" dirty="0"/>
          </a:p>
          <a:p>
            <a:pPr marL="0" indent="0">
              <a:buNone/>
            </a:pPr>
            <a:endParaRPr kumimoji="1" lang="en-US" altLang="ja-JP" dirty="0"/>
          </a:p>
          <a:p>
            <a:pPr marL="0" indent="0">
              <a:buNone/>
            </a:pPr>
            <a:r>
              <a:rPr lang="ja-JP" altLang="en-US" dirty="0"/>
              <a:t>血を抜くこと自体に大きな危険性が無い</a:t>
            </a:r>
            <a:endParaRPr lang="en-US" altLang="ja-JP" dirty="0"/>
          </a:p>
          <a:p>
            <a:pPr marL="0" indent="0">
              <a:buNone/>
            </a:pPr>
            <a:r>
              <a:rPr kumimoji="1" lang="ja-JP" altLang="en-US" dirty="0"/>
              <a:t>→献血でも</a:t>
            </a:r>
            <a:r>
              <a:rPr kumimoji="1" lang="en-US" altLang="ja-JP" dirty="0"/>
              <a:t>200ml</a:t>
            </a:r>
            <a:r>
              <a:rPr kumimoji="1" lang="ja-JP" altLang="en-US" dirty="0"/>
              <a:t>または</a:t>
            </a:r>
            <a:r>
              <a:rPr kumimoji="1" lang="en-US" altLang="ja-JP" dirty="0"/>
              <a:t>400ml</a:t>
            </a:r>
            <a:r>
              <a:rPr kumimoji="1" lang="ja-JP" altLang="en-US" dirty="0"/>
              <a:t>提供する</a:t>
            </a:r>
          </a:p>
        </p:txBody>
      </p:sp>
    </p:spTree>
    <p:extLst>
      <p:ext uri="{BB962C8B-B14F-4D97-AF65-F5344CB8AC3E}">
        <p14:creationId xmlns:p14="http://schemas.microsoft.com/office/powerpoint/2010/main" val="3401076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51CDC-89BF-591B-BC01-45A08F2322EA}"/>
              </a:ext>
            </a:extLst>
          </p:cNvPr>
          <p:cNvSpPr>
            <a:spLocks noGrp="1"/>
          </p:cNvSpPr>
          <p:nvPr>
            <p:ph type="title"/>
          </p:nvPr>
        </p:nvSpPr>
        <p:spPr/>
        <p:txBody>
          <a:bodyPr/>
          <a:lstStyle/>
          <a:p>
            <a:r>
              <a:rPr kumimoji="1" lang="ja-JP" altLang="en-US" dirty="0"/>
              <a:t>データリテラシーと科学リテラシー</a:t>
            </a:r>
          </a:p>
        </p:txBody>
      </p:sp>
      <p:sp>
        <p:nvSpPr>
          <p:cNvPr id="3" name="コンテンツ プレースホルダー 2">
            <a:extLst>
              <a:ext uri="{FF2B5EF4-FFF2-40B4-BE49-F238E27FC236}">
                <a16:creationId xmlns:a16="http://schemas.microsoft.com/office/drawing/2014/main" id="{B44E6850-F250-E820-6FB6-FDBEB92A9A24}"/>
              </a:ext>
            </a:extLst>
          </p:cNvPr>
          <p:cNvSpPr>
            <a:spLocks noGrp="1"/>
          </p:cNvSpPr>
          <p:nvPr>
            <p:ph idx="1"/>
          </p:nvPr>
        </p:nvSpPr>
        <p:spPr/>
        <p:txBody>
          <a:bodyPr/>
          <a:lstStyle/>
          <a:p>
            <a:r>
              <a:rPr kumimoji="1" lang="ja-JP" altLang="en-US" dirty="0"/>
              <a:t>実際に否定してみる</a:t>
            </a:r>
            <a:endParaRPr kumimoji="1" lang="en-US" altLang="ja-JP" dirty="0"/>
          </a:p>
          <a:p>
            <a:pPr marL="0" indent="0">
              <a:buNone/>
            </a:pPr>
            <a:r>
              <a:rPr kumimoji="1" lang="ja-JP" altLang="en-US" dirty="0"/>
              <a:t>瀉血療法の否定にはかつて統計学が使用された。</a:t>
            </a:r>
            <a:endParaRPr kumimoji="1" lang="en-US" altLang="ja-JP" dirty="0"/>
          </a:p>
          <a:p>
            <a:pPr marL="0" indent="0">
              <a:buNone/>
            </a:pPr>
            <a:endParaRPr lang="en-US" altLang="ja-JP" dirty="0"/>
          </a:p>
          <a:p>
            <a:pPr marL="0" indent="0">
              <a:buNone/>
            </a:pPr>
            <a:r>
              <a:rPr kumimoji="1" lang="ja-JP" altLang="en-US" dirty="0"/>
              <a:t>そこで「瀉血をしたグループ」「瀉血をしていないグループ」の</a:t>
            </a:r>
            <a:r>
              <a:rPr kumimoji="1" lang="en-US" altLang="ja-JP" dirty="0"/>
              <a:t>2</a:t>
            </a:r>
            <a:r>
              <a:rPr kumimoji="1" lang="ja-JP" altLang="en-US" dirty="0"/>
              <a:t>グループで数日後に病気の改善を調べる</a:t>
            </a:r>
            <a:endParaRPr kumimoji="1" lang="en-US" altLang="ja-JP" dirty="0"/>
          </a:p>
          <a:p>
            <a:pPr marL="0" indent="0">
              <a:buNone/>
            </a:pPr>
            <a:r>
              <a:rPr lang="ja-JP" altLang="en-US" dirty="0"/>
              <a:t>→この手法をコホート研究という</a:t>
            </a:r>
            <a:endParaRPr kumimoji="1" lang="en-US" altLang="ja-JP" dirty="0"/>
          </a:p>
          <a:p>
            <a:pPr marL="0" indent="0">
              <a:buNone/>
            </a:pPr>
            <a:endParaRPr lang="en-US" altLang="ja-JP" dirty="0"/>
          </a:p>
          <a:p>
            <a:pPr marL="0" indent="0">
              <a:buNone/>
            </a:pPr>
            <a:endParaRPr kumimoji="1" lang="ja-JP" altLang="en-US" dirty="0"/>
          </a:p>
        </p:txBody>
      </p:sp>
    </p:spTree>
    <p:extLst>
      <p:ext uri="{BB962C8B-B14F-4D97-AF65-F5344CB8AC3E}">
        <p14:creationId xmlns:p14="http://schemas.microsoft.com/office/powerpoint/2010/main" val="2312816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651CDC-89BF-591B-BC01-45A08F2322EA}"/>
              </a:ext>
            </a:extLst>
          </p:cNvPr>
          <p:cNvSpPr>
            <a:spLocks noGrp="1"/>
          </p:cNvSpPr>
          <p:nvPr>
            <p:ph type="title"/>
          </p:nvPr>
        </p:nvSpPr>
        <p:spPr/>
        <p:txBody>
          <a:bodyPr/>
          <a:lstStyle/>
          <a:p>
            <a:r>
              <a:rPr kumimoji="1" lang="ja-JP" altLang="en-US" dirty="0"/>
              <a:t>データリテラシーと科学リテラシー</a:t>
            </a:r>
          </a:p>
        </p:txBody>
      </p:sp>
      <p:sp>
        <p:nvSpPr>
          <p:cNvPr id="3" name="コンテンツ プレースホルダー 2">
            <a:extLst>
              <a:ext uri="{FF2B5EF4-FFF2-40B4-BE49-F238E27FC236}">
                <a16:creationId xmlns:a16="http://schemas.microsoft.com/office/drawing/2014/main" id="{B44E6850-F250-E820-6FB6-FDBEB92A9A24}"/>
              </a:ext>
            </a:extLst>
          </p:cNvPr>
          <p:cNvSpPr>
            <a:spLocks noGrp="1"/>
          </p:cNvSpPr>
          <p:nvPr>
            <p:ph idx="1"/>
          </p:nvPr>
        </p:nvSpPr>
        <p:spPr/>
        <p:txBody>
          <a:bodyPr/>
          <a:lstStyle/>
          <a:p>
            <a:r>
              <a:rPr kumimoji="1" lang="ja-JP" altLang="en-US" dirty="0"/>
              <a:t>実際に否定してみる</a:t>
            </a:r>
            <a:endParaRPr kumimoji="1" lang="en-US" altLang="ja-JP" dirty="0"/>
          </a:p>
          <a:p>
            <a:pPr marL="0" indent="0">
              <a:buNone/>
            </a:pPr>
            <a:r>
              <a:rPr lang="ja-JP" altLang="en-US" dirty="0"/>
              <a:t>瀉血を原因として結果に治癒としてデータを集め、以下のクロス集計表を作る。</a:t>
            </a:r>
            <a:endParaRPr lang="en-US" altLang="ja-JP" dirty="0"/>
          </a:p>
          <a:p>
            <a:pPr marL="0" indent="0">
              <a:buNone/>
            </a:pPr>
            <a:endParaRPr kumimoji="1" lang="ja-JP" altLang="en-US" dirty="0"/>
          </a:p>
        </p:txBody>
      </p:sp>
      <p:graphicFrame>
        <p:nvGraphicFramePr>
          <p:cNvPr id="4" name="表 4">
            <a:extLst>
              <a:ext uri="{FF2B5EF4-FFF2-40B4-BE49-F238E27FC236}">
                <a16:creationId xmlns:a16="http://schemas.microsoft.com/office/drawing/2014/main" id="{56D021FC-D935-1E13-B936-D47768480F0D}"/>
              </a:ext>
            </a:extLst>
          </p:cNvPr>
          <p:cNvGraphicFramePr>
            <a:graphicFrameLocks noGrp="1"/>
          </p:cNvGraphicFramePr>
          <p:nvPr>
            <p:extLst>
              <p:ext uri="{D42A27DB-BD31-4B8C-83A1-F6EECF244321}">
                <p14:modId xmlns:p14="http://schemas.microsoft.com/office/powerpoint/2010/main" val="1819888094"/>
              </p:ext>
            </p:extLst>
          </p:nvPr>
        </p:nvGraphicFramePr>
        <p:xfrm>
          <a:off x="2032000" y="3712838"/>
          <a:ext cx="8128000" cy="148336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996114982"/>
                    </a:ext>
                  </a:extLst>
                </a:gridCol>
                <a:gridCol w="2032000">
                  <a:extLst>
                    <a:ext uri="{9D8B030D-6E8A-4147-A177-3AD203B41FA5}">
                      <a16:colId xmlns:a16="http://schemas.microsoft.com/office/drawing/2014/main" val="1505576607"/>
                    </a:ext>
                  </a:extLst>
                </a:gridCol>
                <a:gridCol w="2032000">
                  <a:extLst>
                    <a:ext uri="{9D8B030D-6E8A-4147-A177-3AD203B41FA5}">
                      <a16:colId xmlns:a16="http://schemas.microsoft.com/office/drawing/2014/main" val="3786568439"/>
                    </a:ext>
                  </a:extLst>
                </a:gridCol>
                <a:gridCol w="2032000">
                  <a:extLst>
                    <a:ext uri="{9D8B030D-6E8A-4147-A177-3AD203B41FA5}">
                      <a16:colId xmlns:a16="http://schemas.microsoft.com/office/drawing/2014/main" val="2056459539"/>
                    </a:ext>
                  </a:extLst>
                </a:gridCol>
              </a:tblGrid>
              <a:tr h="370840">
                <a:tc rowSpan="2" gridSpan="2">
                  <a:txBody>
                    <a:bodyPr/>
                    <a:lstStyle/>
                    <a:p>
                      <a:pPr algn="ctr"/>
                      <a:endParaRPr kumimoji="1" lang="ja-JP" altLang="en-US" dirty="0"/>
                    </a:p>
                  </a:txBody>
                  <a:tcPr anchor="ctr"/>
                </a:tc>
                <a:tc rowSpan="2" hMerge="1">
                  <a:txBody>
                    <a:bodyPr/>
                    <a:lstStyle/>
                    <a:p>
                      <a:endParaRPr kumimoji="1" lang="ja-JP" altLang="en-US" dirty="0"/>
                    </a:p>
                  </a:txBody>
                  <a:tcPr/>
                </a:tc>
                <a:tc gridSpan="2">
                  <a:txBody>
                    <a:bodyPr/>
                    <a:lstStyle/>
                    <a:p>
                      <a:pPr algn="ctr"/>
                      <a:r>
                        <a:rPr kumimoji="1" lang="ja-JP" altLang="en-US" dirty="0"/>
                        <a:t>治癒</a:t>
                      </a:r>
                    </a:p>
                  </a:txBody>
                  <a:tcPr/>
                </a:tc>
                <a:tc hMerge="1">
                  <a:txBody>
                    <a:bodyPr/>
                    <a:lstStyle/>
                    <a:p>
                      <a:endParaRPr kumimoji="1" lang="ja-JP" altLang="en-US" dirty="0"/>
                    </a:p>
                  </a:txBody>
                  <a:tcPr/>
                </a:tc>
                <a:extLst>
                  <a:ext uri="{0D108BD9-81ED-4DB2-BD59-A6C34878D82A}">
                    <a16:rowId xmlns:a16="http://schemas.microsoft.com/office/drawing/2014/main" val="743839355"/>
                  </a:ext>
                </a:extLst>
              </a:tr>
              <a:tr h="370840">
                <a:tc gridSpan="2" vMerge="1">
                  <a:txBody>
                    <a:bodyPr/>
                    <a:lstStyle/>
                    <a:p>
                      <a:endParaRPr kumimoji="1" lang="ja-JP" altLang="en-US"/>
                    </a:p>
                  </a:txBody>
                  <a:tcPr/>
                </a:tc>
                <a:tc hMerge="1" vMerge="1">
                  <a:txBody>
                    <a:bodyPr/>
                    <a:lstStyle/>
                    <a:p>
                      <a:endParaRPr kumimoji="1" lang="ja-JP" altLang="en-US" dirty="0"/>
                    </a:p>
                  </a:txBody>
                  <a:tcPr/>
                </a:tc>
                <a:tc>
                  <a:txBody>
                    <a:bodyPr/>
                    <a:lstStyle/>
                    <a:p>
                      <a:pPr algn="ctr"/>
                      <a:r>
                        <a:rPr kumimoji="1" lang="ja-JP" altLang="en-US" dirty="0"/>
                        <a:t>治った</a:t>
                      </a:r>
                    </a:p>
                  </a:txBody>
                  <a:tcPr anchor="ctr"/>
                </a:tc>
                <a:tc>
                  <a:txBody>
                    <a:bodyPr/>
                    <a:lstStyle/>
                    <a:p>
                      <a:pPr algn="ctr"/>
                      <a:r>
                        <a:rPr kumimoji="1" lang="ja-JP" altLang="en-US" dirty="0"/>
                        <a:t>治ってない</a:t>
                      </a:r>
                    </a:p>
                  </a:txBody>
                  <a:tcPr anchor="ctr"/>
                </a:tc>
                <a:extLst>
                  <a:ext uri="{0D108BD9-81ED-4DB2-BD59-A6C34878D82A}">
                    <a16:rowId xmlns:a16="http://schemas.microsoft.com/office/drawing/2014/main" val="1304941636"/>
                  </a:ext>
                </a:extLst>
              </a:tr>
              <a:tr h="370840">
                <a:tc rowSpan="2">
                  <a:txBody>
                    <a:bodyPr/>
                    <a:lstStyle/>
                    <a:p>
                      <a:pPr algn="ctr"/>
                      <a:r>
                        <a:rPr kumimoji="1" lang="ja-JP" altLang="en-US" dirty="0"/>
                        <a:t>瀉血</a:t>
                      </a:r>
                    </a:p>
                  </a:txBody>
                  <a:tcPr anchor="ctr"/>
                </a:tc>
                <a:tc>
                  <a:txBody>
                    <a:bodyPr/>
                    <a:lstStyle/>
                    <a:p>
                      <a:pPr algn="ctr"/>
                      <a:r>
                        <a:rPr kumimoji="1" lang="ja-JP" altLang="en-US" dirty="0"/>
                        <a:t>した</a:t>
                      </a:r>
                    </a:p>
                  </a:txBody>
                  <a:tcPr anchor="ctr"/>
                </a:tc>
                <a:tc>
                  <a:txBody>
                    <a:bodyPr/>
                    <a:lstStyle/>
                    <a:p>
                      <a:pPr algn="ctr"/>
                      <a:r>
                        <a:rPr kumimoji="1" lang="en-US" altLang="ja-JP" dirty="0"/>
                        <a:t>A</a:t>
                      </a:r>
                      <a:r>
                        <a:rPr kumimoji="1" lang="ja-JP" altLang="en-US" dirty="0"/>
                        <a:t>人</a:t>
                      </a:r>
                    </a:p>
                  </a:txBody>
                  <a:tcPr anchor="ctr"/>
                </a:tc>
                <a:tc>
                  <a:txBody>
                    <a:bodyPr/>
                    <a:lstStyle/>
                    <a:p>
                      <a:pPr algn="ctr"/>
                      <a:r>
                        <a:rPr kumimoji="1" lang="en-US" altLang="ja-JP" dirty="0"/>
                        <a:t>B</a:t>
                      </a:r>
                      <a:r>
                        <a:rPr kumimoji="1" lang="ja-JP" altLang="en-US" dirty="0"/>
                        <a:t>人</a:t>
                      </a:r>
                    </a:p>
                  </a:txBody>
                  <a:tcPr anchor="ctr"/>
                </a:tc>
                <a:extLst>
                  <a:ext uri="{0D108BD9-81ED-4DB2-BD59-A6C34878D82A}">
                    <a16:rowId xmlns:a16="http://schemas.microsoft.com/office/drawing/2014/main" val="2398480961"/>
                  </a:ext>
                </a:extLst>
              </a:tr>
              <a:tr h="370840">
                <a:tc vMerge="1">
                  <a:txBody>
                    <a:bodyPr/>
                    <a:lstStyle/>
                    <a:p>
                      <a:endParaRPr kumimoji="1" lang="ja-JP" altLang="en-US" dirty="0"/>
                    </a:p>
                  </a:txBody>
                  <a:tcPr/>
                </a:tc>
                <a:tc>
                  <a:txBody>
                    <a:bodyPr/>
                    <a:lstStyle/>
                    <a:p>
                      <a:pPr algn="ctr"/>
                      <a:r>
                        <a:rPr kumimoji="1" lang="ja-JP" altLang="en-US" dirty="0"/>
                        <a:t>してない</a:t>
                      </a:r>
                    </a:p>
                  </a:txBody>
                  <a:tcPr anchor="ctr"/>
                </a:tc>
                <a:tc>
                  <a:txBody>
                    <a:bodyPr/>
                    <a:lstStyle/>
                    <a:p>
                      <a:pPr algn="ctr"/>
                      <a:r>
                        <a:rPr kumimoji="1" lang="en-US" altLang="ja-JP" dirty="0"/>
                        <a:t>C</a:t>
                      </a:r>
                      <a:r>
                        <a:rPr kumimoji="1" lang="ja-JP" altLang="en-US" dirty="0"/>
                        <a:t>人</a:t>
                      </a:r>
                    </a:p>
                  </a:txBody>
                  <a:tcPr anchor="ctr"/>
                </a:tc>
                <a:tc>
                  <a:txBody>
                    <a:bodyPr/>
                    <a:lstStyle/>
                    <a:p>
                      <a:pPr algn="ctr"/>
                      <a:r>
                        <a:rPr kumimoji="1" lang="en-US" altLang="ja-JP" dirty="0"/>
                        <a:t>D</a:t>
                      </a:r>
                      <a:r>
                        <a:rPr kumimoji="1" lang="ja-JP" altLang="en-US" dirty="0"/>
                        <a:t>人</a:t>
                      </a:r>
                    </a:p>
                  </a:txBody>
                  <a:tcPr anchor="ctr"/>
                </a:tc>
                <a:extLst>
                  <a:ext uri="{0D108BD9-81ED-4DB2-BD59-A6C34878D82A}">
                    <a16:rowId xmlns:a16="http://schemas.microsoft.com/office/drawing/2014/main" val="11813745"/>
                  </a:ext>
                </a:extLst>
              </a:tr>
            </a:tbl>
          </a:graphicData>
        </a:graphic>
      </p:graphicFrame>
    </p:spTree>
    <p:extLst>
      <p:ext uri="{BB962C8B-B14F-4D97-AF65-F5344CB8AC3E}">
        <p14:creationId xmlns:p14="http://schemas.microsoft.com/office/powerpoint/2010/main" val="1797961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B7B4EB-6729-9F2E-9730-6DE4324AB4B1}"/>
              </a:ext>
            </a:extLst>
          </p:cNvPr>
          <p:cNvSpPr>
            <a:spLocks noGrp="1"/>
          </p:cNvSpPr>
          <p:nvPr>
            <p:ph type="title"/>
          </p:nvPr>
        </p:nvSpPr>
        <p:spPr/>
        <p:txBody>
          <a:bodyPr/>
          <a:lstStyle/>
          <a:p>
            <a:r>
              <a:rPr kumimoji="1" lang="ja-JP" altLang="en-US" dirty="0"/>
              <a:t>データリテラシーと科学リテラシー</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240E014-95F3-B5B0-9CB7-BE3B4B3743A0}"/>
                  </a:ext>
                </a:extLst>
              </p:cNvPr>
              <p:cNvSpPr>
                <a:spLocks noGrp="1"/>
              </p:cNvSpPr>
              <p:nvPr>
                <p:ph idx="1"/>
              </p:nvPr>
            </p:nvSpPr>
            <p:spPr>
              <a:xfrm>
                <a:off x="838200" y="1825624"/>
                <a:ext cx="10515600" cy="5032375"/>
              </a:xfrm>
            </p:spPr>
            <p:txBody>
              <a:bodyPr/>
              <a:lstStyle/>
              <a:p>
                <a:r>
                  <a:rPr kumimoji="1" lang="ja-JP" altLang="en-US" dirty="0"/>
                  <a:t>実際に否定してみる</a:t>
                </a:r>
                <a:endParaRPr kumimoji="1" lang="en-US" altLang="ja-JP" dirty="0"/>
              </a:p>
              <a:p>
                <a:pPr marL="0" indent="0">
                  <a:buNone/>
                </a:pPr>
                <a:r>
                  <a:rPr lang="ja-JP" altLang="en-US" dirty="0"/>
                  <a:t>クロス集計表から</a:t>
                </a:r>
                <a:endParaRPr lang="en-US" altLang="ja-JP" dirty="0"/>
              </a:p>
              <a:p>
                <a:pPr marL="0" indent="0">
                  <a:buNone/>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𝑅𝑅</m:t>
                      </m:r>
                      <m:r>
                        <a:rPr kumimoji="1" lang="en-US" altLang="ja-JP" b="0" i="1" smtClean="0">
                          <a:latin typeface="Cambria Math" panose="02040503050406030204" pitchFamily="18" charset="0"/>
                        </a:rPr>
                        <m:t>=</m:t>
                      </m:r>
                      <m:f>
                        <m:fPr>
                          <m:ctrlPr>
                            <a:rPr kumimoji="1" lang="en-US" altLang="ja-JP" i="1" smtClean="0">
                              <a:latin typeface="Cambria Math" panose="02040503050406030204" pitchFamily="18" charset="0"/>
                            </a:rPr>
                          </m:ctrlPr>
                        </m:fPr>
                        <m:num>
                          <m:f>
                            <m:fPr>
                              <m:type m:val="skw"/>
                              <m:ctrlPr>
                                <a:rPr kumimoji="1" lang="en-US" altLang="ja-JP" i="1" smtClean="0">
                                  <a:latin typeface="Cambria Math" panose="02040503050406030204" pitchFamily="18" charset="0"/>
                                </a:rPr>
                              </m:ctrlPr>
                            </m:fPr>
                            <m:num>
                              <m:r>
                                <m:rPr>
                                  <m:sty m:val="p"/>
                                </m:rPr>
                                <a:rPr lang="en-US" altLang="ja-JP" i="1">
                                  <a:latin typeface="Cambria Math" panose="02040503050406030204" pitchFamily="18" charset="0"/>
                                </a:rPr>
                                <m:t>A</m:t>
                              </m:r>
                            </m:num>
                            <m:den>
                              <m:r>
                                <a:rPr kumimoji="1" lang="en-US" altLang="ja-JP" b="0" i="1" smtClean="0">
                                  <a:latin typeface="Cambria Math" panose="02040503050406030204" pitchFamily="18" charset="0"/>
                                </a:rPr>
                                <m:t>(</m:t>
                              </m:r>
                              <m:r>
                                <m:rPr>
                                  <m:sty m:val="p"/>
                                </m:rPr>
                                <a:rPr lang="en-US" altLang="ja-JP" i="1">
                                  <a:latin typeface="Cambria Math" panose="02040503050406030204" pitchFamily="18" charset="0"/>
                                </a:rPr>
                                <m:t>A</m:t>
                              </m:r>
                              <m:r>
                                <a:rPr kumimoji="1" lang="en-US" altLang="ja-JP" b="0" i="1" smtClean="0">
                                  <a:latin typeface="Cambria Math" panose="02040503050406030204" pitchFamily="18" charset="0"/>
                                </a:rPr>
                                <m:t>+</m:t>
                              </m:r>
                              <m:r>
                                <m:rPr>
                                  <m:sty m:val="p"/>
                                </m:rPr>
                                <a:rPr lang="en-US" altLang="ja-JP" i="1">
                                  <a:latin typeface="Cambria Math" panose="02040503050406030204" pitchFamily="18" charset="0"/>
                                </a:rPr>
                                <m:t>B</m:t>
                              </m:r>
                              <m:r>
                                <a:rPr kumimoji="1" lang="en-US" altLang="ja-JP" b="0" i="1" smtClean="0">
                                  <a:latin typeface="Cambria Math" panose="02040503050406030204" pitchFamily="18" charset="0"/>
                                </a:rPr>
                                <m:t>)</m:t>
                              </m:r>
                            </m:den>
                          </m:f>
                        </m:num>
                        <m:den>
                          <m:f>
                            <m:fPr>
                              <m:type m:val="skw"/>
                              <m:ctrlPr>
                                <a:rPr kumimoji="1" lang="en-US" altLang="ja-JP" i="1" smtClean="0">
                                  <a:latin typeface="Cambria Math" panose="02040503050406030204" pitchFamily="18" charset="0"/>
                                </a:rPr>
                              </m:ctrlPr>
                            </m:fPr>
                            <m:num>
                              <m:r>
                                <m:rPr>
                                  <m:sty m:val="p"/>
                                </m:rPr>
                                <a:rPr lang="en-US" altLang="ja-JP" i="1">
                                  <a:latin typeface="Cambria Math" panose="02040503050406030204" pitchFamily="18" charset="0"/>
                                </a:rPr>
                                <m:t>C</m:t>
                              </m:r>
                            </m:num>
                            <m:den>
                              <m:r>
                                <a:rPr kumimoji="1" lang="en-US" altLang="ja-JP" b="0" i="1" smtClean="0">
                                  <a:latin typeface="Cambria Math" panose="02040503050406030204" pitchFamily="18" charset="0"/>
                                </a:rPr>
                                <m:t>(</m:t>
                              </m:r>
                              <m:r>
                                <m:rPr>
                                  <m:sty m:val="p"/>
                                </m:rPr>
                                <a:rPr lang="en-US" altLang="ja-JP" i="1">
                                  <a:latin typeface="Cambria Math" panose="02040503050406030204" pitchFamily="18" charset="0"/>
                                </a:rPr>
                                <m:t>C</m:t>
                              </m:r>
                              <m:r>
                                <a:rPr kumimoji="1" lang="en-US" altLang="ja-JP" b="0" i="1" smtClean="0">
                                  <a:latin typeface="Cambria Math" panose="02040503050406030204" pitchFamily="18" charset="0"/>
                                </a:rPr>
                                <m:t>+</m:t>
                              </m:r>
                              <m:r>
                                <m:rPr>
                                  <m:sty m:val="p"/>
                                </m:rPr>
                                <a:rPr lang="en-US" altLang="ja-JP" i="1">
                                  <a:latin typeface="Cambria Math" panose="02040503050406030204" pitchFamily="18" charset="0"/>
                                </a:rPr>
                                <m:t>D</m:t>
                              </m:r>
                              <m:r>
                                <a:rPr kumimoji="1" lang="en-US" altLang="ja-JP" b="0" i="1" smtClean="0">
                                  <a:latin typeface="Cambria Math" panose="02040503050406030204" pitchFamily="18" charset="0"/>
                                </a:rPr>
                                <m:t>)</m:t>
                              </m:r>
                            </m:den>
                          </m:f>
                        </m:den>
                      </m:f>
                    </m:oMath>
                  </m:oMathPara>
                </a14:m>
                <a:endParaRPr kumimoji="1" lang="en-US" altLang="ja-JP" dirty="0"/>
              </a:p>
              <a:p>
                <a:pPr marL="0" indent="0">
                  <a:buNone/>
                </a:pPr>
                <a:r>
                  <a:rPr lang="ja-JP" altLang="en-US" dirty="0"/>
                  <a:t>と計算する。</a:t>
                </a:r>
                <a:endParaRPr kumimoji="1" lang="en-US" altLang="ja-JP" dirty="0"/>
              </a:p>
              <a:p>
                <a:pPr marL="0" indent="0">
                  <a:buNone/>
                </a:pPr>
                <a:r>
                  <a:rPr lang="ja-JP" altLang="en-US" dirty="0"/>
                  <a:t>ここで</a:t>
                </a:r>
                <a:r>
                  <a:rPr lang="en-US" altLang="ja-JP" dirty="0"/>
                  <a:t>RR</a:t>
                </a:r>
                <a:r>
                  <a:rPr lang="ja-JP" altLang="en-US" dirty="0"/>
                  <a:t>が</a:t>
                </a:r>
                <a:r>
                  <a:rPr lang="en-US" altLang="ja-JP" dirty="0"/>
                  <a:t>1</a:t>
                </a:r>
                <a:r>
                  <a:rPr lang="ja-JP" altLang="en-US" dirty="0"/>
                  <a:t>に近かったら瀉血に効果がないと結論付けられる。</a:t>
                </a:r>
                <a:endParaRPr lang="en-US" altLang="ja-JP" dirty="0"/>
              </a:p>
              <a:p>
                <a:pPr marL="0" indent="0">
                  <a:buNone/>
                </a:pPr>
                <a:endParaRPr lang="en-US" altLang="ja-JP" dirty="0"/>
              </a:p>
              <a:p>
                <a:pPr marL="0" indent="0">
                  <a:buNone/>
                </a:pPr>
                <a:r>
                  <a:rPr kumimoji="1" lang="ja-JP" altLang="en-US" dirty="0"/>
                  <a:t>また、</a:t>
                </a:r>
                <a:r>
                  <a:rPr kumimoji="1" lang="en-US" altLang="ja-JP" dirty="0"/>
                  <a:t>0</a:t>
                </a:r>
                <a:r>
                  <a:rPr kumimoji="1" lang="ja-JP" altLang="en-US" dirty="0"/>
                  <a:t>に近いと瀉血をしない方が治りやすく、</a:t>
                </a:r>
                <a:r>
                  <a:rPr kumimoji="1" lang="en-US" altLang="ja-JP" dirty="0"/>
                  <a:t>1</a:t>
                </a:r>
                <a:r>
                  <a:rPr kumimoji="1" lang="ja-JP" altLang="en-US" dirty="0"/>
                  <a:t>より有意に大きいと瀉血をすると治りやすいと結論付けられる。</a:t>
                </a:r>
                <a:endParaRPr kumimoji="1"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240E014-95F3-B5B0-9CB7-BE3B4B3743A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3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99682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99992A-31DE-5A52-1E05-CA29E1F75333}"/>
              </a:ext>
            </a:extLst>
          </p:cNvPr>
          <p:cNvSpPr>
            <a:spLocks noGrp="1"/>
          </p:cNvSpPr>
          <p:nvPr>
            <p:ph type="title"/>
          </p:nvPr>
        </p:nvSpPr>
        <p:spPr/>
        <p:txBody>
          <a:bodyPr/>
          <a:lstStyle/>
          <a:p>
            <a:r>
              <a:rPr lang="ja-JP" altLang="en-US" dirty="0"/>
              <a:t>データ分析の良いところ</a:t>
            </a:r>
            <a:endParaRPr kumimoji="1" lang="ja-JP" altLang="en-US" dirty="0"/>
          </a:p>
        </p:txBody>
      </p:sp>
      <p:sp>
        <p:nvSpPr>
          <p:cNvPr id="3" name="コンテンツ プレースホルダー 2">
            <a:extLst>
              <a:ext uri="{FF2B5EF4-FFF2-40B4-BE49-F238E27FC236}">
                <a16:creationId xmlns:a16="http://schemas.microsoft.com/office/drawing/2014/main" id="{DF003A29-66B8-0FF0-C04F-DE410AD02143}"/>
              </a:ext>
            </a:extLst>
          </p:cNvPr>
          <p:cNvSpPr>
            <a:spLocks noGrp="1"/>
          </p:cNvSpPr>
          <p:nvPr>
            <p:ph idx="1"/>
          </p:nvPr>
        </p:nvSpPr>
        <p:spPr/>
        <p:txBody>
          <a:bodyPr/>
          <a:lstStyle/>
          <a:p>
            <a:pPr marL="0" indent="0">
              <a:buNone/>
            </a:pPr>
            <a:r>
              <a:rPr kumimoji="1" lang="ja-JP" altLang="en-US" dirty="0"/>
              <a:t>データ分析ではその分野について専門家レベルの知識を有しなくてもデータから語ることができることが多い。</a:t>
            </a:r>
            <a:endParaRPr kumimoji="1" lang="en-US" altLang="ja-JP" dirty="0"/>
          </a:p>
          <a:p>
            <a:pPr marL="0" indent="0">
              <a:buNone/>
            </a:pPr>
            <a:endParaRPr lang="en-US" altLang="ja-JP" dirty="0"/>
          </a:p>
          <a:p>
            <a:pPr marL="0" indent="0">
              <a:buNone/>
            </a:pPr>
            <a:r>
              <a:rPr kumimoji="1" lang="ja-JP" altLang="en-US" dirty="0"/>
              <a:t>また、専門家でも分からない部分はデータ分析に頼るしかない。</a:t>
            </a:r>
            <a:endParaRPr kumimoji="1" lang="en-US" altLang="ja-JP" dirty="0"/>
          </a:p>
          <a:p>
            <a:pPr marL="0" indent="0">
              <a:buNone/>
            </a:pPr>
            <a:r>
              <a:rPr lang="ja-JP" altLang="en-US" dirty="0"/>
              <a:t>→マーケティングの統計や医療従事者用の統計学</a:t>
            </a:r>
            <a:r>
              <a:rPr lang="en-US" altLang="ja-JP" dirty="0"/>
              <a:t>(</a:t>
            </a:r>
            <a:r>
              <a:rPr lang="ja-JP" altLang="en-US" dirty="0"/>
              <a:t>医療統計学</a:t>
            </a:r>
            <a:r>
              <a:rPr lang="en-US" altLang="ja-JP" dirty="0"/>
              <a:t>)</a:t>
            </a:r>
            <a:r>
              <a:rPr lang="ja-JP" altLang="en-US" dirty="0"/>
              <a:t>が</a:t>
            </a:r>
            <a:endParaRPr lang="en-US" altLang="ja-JP" dirty="0"/>
          </a:p>
          <a:p>
            <a:pPr marL="0" indent="0">
              <a:buNone/>
            </a:pPr>
            <a:r>
              <a:rPr lang="ja-JP" altLang="en-US" dirty="0"/>
              <a:t>　ある</a:t>
            </a:r>
            <a:endParaRPr kumimoji="1" lang="ja-JP" altLang="en-US" dirty="0"/>
          </a:p>
        </p:txBody>
      </p:sp>
    </p:spTree>
    <p:extLst>
      <p:ext uri="{BB962C8B-B14F-4D97-AF65-F5344CB8AC3E}">
        <p14:creationId xmlns:p14="http://schemas.microsoft.com/office/powerpoint/2010/main" val="1737720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3D2EF9-003C-EBC0-23F9-8A9312AF4FD3}"/>
              </a:ext>
            </a:extLst>
          </p:cNvPr>
          <p:cNvSpPr>
            <a:spLocks noGrp="1"/>
          </p:cNvSpPr>
          <p:nvPr>
            <p:ph type="title"/>
          </p:nvPr>
        </p:nvSpPr>
        <p:spPr/>
        <p:txBody>
          <a:bodyPr/>
          <a:lstStyle/>
          <a:p>
            <a:r>
              <a:rPr kumimoji="1" lang="en-US" altLang="ja-JP" dirty="0"/>
              <a:t>PBL</a:t>
            </a:r>
            <a:r>
              <a:rPr kumimoji="1" lang="ja-JP" altLang="en-US" dirty="0"/>
              <a:t>について</a:t>
            </a:r>
          </a:p>
        </p:txBody>
      </p:sp>
      <p:sp>
        <p:nvSpPr>
          <p:cNvPr id="3" name="コンテンツ プレースホルダー 2">
            <a:extLst>
              <a:ext uri="{FF2B5EF4-FFF2-40B4-BE49-F238E27FC236}">
                <a16:creationId xmlns:a16="http://schemas.microsoft.com/office/drawing/2014/main" id="{6397B97C-60DF-170C-EC65-4679C78351A5}"/>
              </a:ext>
            </a:extLst>
          </p:cNvPr>
          <p:cNvSpPr>
            <a:spLocks noGrp="1"/>
          </p:cNvSpPr>
          <p:nvPr>
            <p:ph idx="1"/>
          </p:nvPr>
        </p:nvSpPr>
        <p:spPr/>
        <p:txBody>
          <a:bodyPr/>
          <a:lstStyle/>
          <a:p>
            <a:pPr marL="0" indent="0">
              <a:buNone/>
            </a:pPr>
            <a:r>
              <a:rPr kumimoji="1" lang="en-US" altLang="ja-JP" dirty="0"/>
              <a:t>PBL(Project Based Learning)</a:t>
            </a:r>
            <a:r>
              <a:rPr lang="ja-JP" altLang="en-US" dirty="0"/>
              <a:t>では今までに学んだことを活かして前期は</a:t>
            </a:r>
            <a:r>
              <a:rPr lang="en-US" altLang="ja-JP" dirty="0"/>
              <a:t>3</a:t>
            </a:r>
            <a:r>
              <a:rPr lang="ja-JP" altLang="en-US" dirty="0"/>
              <a:t>週間、後期は半年間かけて一つの課題となるテーマをそれぞれ決めて取り組み発表する。</a:t>
            </a:r>
            <a:endParaRPr lang="en-US" altLang="ja-JP" dirty="0"/>
          </a:p>
          <a:p>
            <a:pPr marL="0" indent="0">
              <a:buNone/>
            </a:pPr>
            <a:endParaRPr kumimoji="1" lang="en-US" altLang="ja-JP" dirty="0"/>
          </a:p>
          <a:p>
            <a:pPr marL="0" indent="0">
              <a:buNone/>
            </a:pPr>
            <a:r>
              <a:rPr lang="ja-JP" altLang="en-US" dirty="0"/>
              <a:t>テーマ</a:t>
            </a:r>
            <a:endParaRPr lang="en-US" altLang="ja-JP" dirty="0"/>
          </a:p>
          <a:p>
            <a:pPr marL="0" indent="0">
              <a:buNone/>
            </a:pPr>
            <a:r>
              <a:rPr kumimoji="1" lang="ja-JP" altLang="en-US" dirty="0"/>
              <a:t>前期</a:t>
            </a:r>
            <a:r>
              <a:rPr lang="ja-JP" altLang="en-US" dirty="0"/>
              <a:t>：データ分析</a:t>
            </a:r>
            <a:endParaRPr lang="en-US" altLang="ja-JP" dirty="0"/>
          </a:p>
          <a:p>
            <a:pPr marL="0" indent="0">
              <a:buNone/>
            </a:pPr>
            <a:endParaRPr kumimoji="1" lang="en-US" altLang="ja-JP" dirty="0"/>
          </a:p>
          <a:p>
            <a:pPr marL="0" indent="0">
              <a:buNone/>
            </a:pPr>
            <a:r>
              <a:rPr kumimoji="1" lang="ja-JP" altLang="en-US" dirty="0"/>
              <a:t>後期：</a:t>
            </a:r>
            <a:r>
              <a:rPr kumimoji="1" lang="en-US" altLang="ja-JP" dirty="0"/>
              <a:t>web</a:t>
            </a:r>
            <a:r>
              <a:rPr kumimoji="1" lang="ja-JP" altLang="en-US" dirty="0"/>
              <a:t>サービス</a:t>
            </a:r>
            <a:endParaRPr kumimoji="1" lang="en-US" altLang="ja-JP" dirty="0"/>
          </a:p>
        </p:txBody>
      </p:sp>
    </p:spTree>
    <p:extLst>
      <p:ext uri="{BB962C8B-B14F-4D97-AF65-F5344CB8AC3E}">
        <p14:creationId xmlns:p14="http://schemas.microsoft.com/office/powerpoint/2010/main" val="286010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DA804-83A3-8B25-1607-75B2D2D99FF7}"/>
              </a:ext>
            </a:extLst>
          </p:cNvPr>
          <p:cNvSpPr>
            <a:spLocks noGrp="1"/>
          </p:cNvSpPr>
          <p:nvPr>
            <p:ph type="title"/>
          </p:nvPr>
        </p:nvSpPr>
        <p:spPr/>
        <p:txBody>
          <a:bodyPr/>
          <a:lstStyle/>
          <a:p>
            <a:r>
              <a:rPr kumimoji="1" lang="ja-JP" altLang="en-US" dirty="0"/>
              <a:t>データ分析の良いところ</a:t>
            </a:r>
          </a:p>
        </p:txBody>
      </p:sp>
      <p:sp>
        <p:nvSpPr>
          <p:cNvPr id="3" name="コンテンツ プレースホルダー 2">
            <a:extLst>
              <a:ext uri="{FF2B5EF4-FFF2-40B4-BE49-F238E27FC236}">
                <a16:creationId xmlns:a16="http://schemas.microsoft.com/office/drawing/2014/main" id="{EAABBF35-41F2-E24D-826B-6FE90D6BC3AF}"/>
              </a:ext>
            </a:extLst>
          </p:cNvPr>
          <p:cNvSpPr>
            <a:spLocks noGrp="1"/>
          </p:cNvSpPr>
          <p:nvPr>
            <p:ph idx="1"/>
          </p:nvPr>
        </p:nvSpPr>
        <p:spPr/>
        <p:txBody>
          <a:bodyPr/>
          <a:lstStyle/>
          <a:p>
            <a:r>
              <a:rPr kumimoji="1" lang="ja-JP" altLang="en-US" dirty="0"/>
              <a:t>データ分析の歴史上の活躍</a:t>
            </a:r>
            <a:endParaRPr kumimoji="1" lang="en-US" altLang="ja-JP" dirty="0"/>
          </a:p>
          <a:p>
            <a:pPr>
              <a:buFont typeface="Wingdings" panose="05000000000000000000" pitchFamily="2" charset="2"/>
              <a:buChar char="Ø"/>
            </a:pPr>
            <a:r>
              <a:rPr lang="ja-JP" altLang="en-US" dirty="0"/>
              <a:t>本当の死因</a:t>
            </a:r>
            <a:endParaRPr lang="en-US" altLang="ja-JP" dirty="0"/>
          </a:p>
          <a:p>
            <a:pPr marL="0" indent="0">
              <a:buNone/>
            </a:pPr>
            <a:r>
              <a:rPr kumimoji="1" lang="ja-JP" altLang="en-US" dirty="0"/>
              <a:t>クリミア戦争でナイチンゲールはイギリス兵の死亡原因が負傷ではなく負傷後の衛生環境であることを突き止めて衛生環境を改善させ傷病兵の死亡率を劇的に下げた</a:t>
            </a:r>
            <a:r>
              <a:rPr kumimoji="1" lang="en-US" altLang="ja-JP" dirty="0"/>
              <a:t>(</a:t>
            </a:r>
            <a:r>
              <a:rPr kumimoji="1" lang="ja-JP" altLang="en-US" dirty="0"/>
              <a:t>後に医療統計学が発展する</a:t>
            </a:r>
            <a:r>
              <a:rPr kumimoji="1" lang="en-US" altLang="ja-JP" dirty="0"/>
              <a:t>)</a:t>
            </a:r>
            <a:r>
              <a:rPr kumimoji="1" lang="ja-JP" altLang="en-US" dirty="0"/>
              <a:t>。</a:t>
            </a:r>
            <a:endParaRPr kumimoji="1" lang="en-US" altLang="ja-JP" dirty="0"/>
          </a:p>
          <a:p>
            <a:pPr marL="0" indent="0">
              <a:buNone/>
            </a:pPr>
            <a:r>
              <a:rPr lang="ja-JP" altLang="en-US" dirty="0">
                <a:solidFill>
                  <a:srgbClr val="FF0000"/>
                </a:solidFill>
              </a:rPr>
              <a:t>負傷だけでなく</a:t>
            </a:r>
            <a:r>
              <a:rPr lang="ja-JP" altLang="en-US" b="1" dirty="0">
                <a:solidFill>
                  <a:srgbClr val="FF0000"/>
                </a:solidFill>
              </a:rPr>
              <a:t>衛生</a:t>
            </a:r>
            <a:r>
              <a:rPr lang="ja-JP" altLang="en-US" dirty="0">
                <a:solidFill>
                  <a:srgbClr val="FF0000"/>
                </a:solidFill>
              </a:rPr>
              <a:t>が原因である事を突き止めた</a:t>
            </a:r>
            <a:endParaRPr kumimoji="1" lang="en-US" altLang="ja-JP" dirty="0">
              <a:solidFill>
                <a:srgbClr val="FF0000"/>
              </a:solidFill>
            </a:endParaRPr>
          </a:p>
          <a:p>
            <a:pPr marL="0" indent="0">
              <a:buNone/>
            </a:pPr>
            <a:endParaRPr kumimoji="1" lang="ja-JP" altLang="en-US" dirty="0"/>
          </a:p>
        </p:txBody>
      </p:sp>
      <p:pic>
        <p:nvPicPr>
          <p:cNvPr id="7" name="図 6" descr="ダイアグラム&#10;&#10;低い精度で自動的に生成された説明">
            <a:extLst>
              <a:ext uri="{FF2B5EF4-FFF2-40B4-BE49-F238E27FC236}">
                <a16:creationId xmlns:a16="http://schemas.microsoft.com/office/drawing/2014/main" id="{52D5571A-E242-CBFB-FBA4-E1EE94428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360" y="4644033"/>
            <a:ext cx="1623459" cy="1848842"/>
          </a:xfrm>
          <a:prstGeom prst="rect">
            <a:avLst/>
          </a:prstGeom>
        </p:spPr>
      </p:pic>
      <p:pic>
        <p:nvPicPr>
          <p:cNvPr id="9" name="図 8" descr="女性の古い白黒写真&#10;&#10;自動的に生成された説明">
            <a:extLst>
              <a:ext uri="{FF2B5EF4-FFF2-40B4-BE49-F238E27FC236}">
                <a16:creationId xmlns:a16="http://schemas.microsoft.com/office/drawing/2014/main" id="{DC64BC05-DD8A-2CAE-4C7D-56B38AA66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075" y="4644032"/>
            <a:ext cx="1406837" cy="1848843"/>
          </a:xfrm>
          <a:prstGeom prst="rect">
            <a:avLst/>
          </a:prstGeom>
        </p:spPr>
      </p:pic>
      <p:sp>
        <p:nvSpPr>
          <p:cNvPr id="10" name="テキスト ボックス 9">
            <a:extLst>
              <a:ext uri="{FF2B5EF4-FFF2-40B4-BE49-F238E27FC236}">
                <a16:creationId xmlns:a16="http://schemas.microsoft.com/office/drawing/2014/main" id="{E5267974-B775-9ED7-2BCE-BE397B532AB7}"/>
              </a:ext>
            </a:extLst>
          </p:cNvPr>
          <p:cNvSpPr txBox="1"/>
          <p:nvPr/>
        </p:nvSpPr>
        <p:spPr>
          <a:xfrm>
            <a:off x="1598085" y="6123543"/>
            <a:ext cx="2492990" cy="369332"/>
          </a:xfrm>
          <a:prstGeom prst="rect">
            <a:avLst/>
          </a:prstGeom>
          <a:noFill/>
        </p:spPr>
        <p:txBody>
          <a:bodyPr wrap="none" rtlCol="0">
            <a:spAutoFit/>
          </a:bodyPr>
          <a:lstStyle/>
          <a:p>
            <a:r>
              <a:rPr kumimoji="1" lang="ja-JP" altLang="en-US" dirty="0"/>
              <a:t>ナイチンゲールの肖像</a:t>
            </a:r>
          </a:p>
        </p:txBody>
      </p:sp>
      <p:sp>
        <p:nvSpPr>
          <p:cNvPr id="11" name="テキスト ボックス 10">
            <a:extLst>
              <a:ext uri="{FF2B5EF4-FFF2-40B4-BE49-F238E27FC236}">
                <a16:creationId xmlns:a16="http://schemas.microsoft.com/office/drawing/2014/main" id="{88535B43-92DB-E23D-9066-2C21D62BCB25}"/>
              </a:ext>
            </a:extLst>
          </p:cNvPr>
          <p:cNvSpPr txBox="1"/>
          <p:nvPr/>
        </p:nvSpPr>
        <p:spPr>
          <a:xfrm>
            <a:off x="7610596" y="5916809"/>
            <a:ext cx="3185487" cy="646331"/>
          </a:xfrm>
          <a:prstGeom prst="rect">
            <a:avLst/>
          </a:prstGeom>
          <a:noFill/>
        </p:spPr>
        <p:txBody>
          <a:bodyPr wrap="none" rtlCol="0">
            <a:spAutoFit/>
          </a:bodyPr>
          <a:lstStyle/>
          <a:p>
            <a:r>
              <a:rPr kumimoji="1" lang="ja-JP" altLang="en-US" dirty="0"/>
              <a:t>イギリス軍で衛生環境改善の</a:t>
            </a:r>
            <a:endParaRPr kumimoji="1" lang="en-US" altLang="ja-JP" dirty="0"/>
          </a:p>
          <a:p>
            <a:r>
              <a:rPr kumimoji="1" lang="ja-JP" altLang="en-US" dirty="0"/>
              <a:t>説得で使ったグラフ</a:t>
            </a:r>
          </a:p>
        </p:txBody>
      </p:sp>
    </p:spTree>
    <p:extLst>
      <p:ext uri="{BB962C8B-B14F-4D97-AF65-F5344CB8AC3E}">
        <p14:creationId xmlns:p14="http://schemas.microsoft.com/office/powerpoint/2010/main" val="4132488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879C5-E2EC-7843-C1D0-9E1C2F51CB66}"/>
              </a:ext>
            </a:extLst>
          </p:cNvPr>
          <p:cNvSpPr>
            <a:spLocks noGrp="1"/>
          </p:cNvSpPr>
          <p:nvPr>
            <p:ph type="title"/>
          </p:nvPr>
        </p:nvSpPr>
        <p:spPr/>
        <p:txBody>
          <a:bodyPr/>
          <a:lstStyle/>
          <a:p>
            <a:r>
              <a:rPr kumimoji="1" lang="ja-JP" altLang="en-US" dirty="0"/>
              <a:t>データ分析の良いところ</a:t>
            </a:r>
          </a:p>
        </p:txBody>
      </p:sp>
      <p:sp>
        <p:nvSpPr>
          <p:cNvPr id="3" name="コンテンツ プレースホルダー 2">
            <a:extLst>
              <a:ext uri="{FF2B5EF4-FFF2-40B4-BE49-F238E27FC236}">
                <a16:creationId xmlns:a16="http://schemas.microsoft.com/office/drawing/2014/main" id="{5D1B03A7-BA44-8D49-5E4C-0D8B965159FE}"/>
              </a:ext>
            </a:extLst>
          </p:cNvPr>
          <p:cNvSpPr>
            <a:spLocks noGrp="1"/>
          </p:cNvSpPr>
          <p:nvPr>
            <p:ph idx="1"/>
          </p:nvPr>
        </p:nvSpPr>
        <p:spPr>
          <a:xfrm>
            <a:off x="838200" y="1825624"/>
            <a:ext cx="10515600" cy="5251037"/>
          </a:xfrm>
        </p:spPr>
        <p:txBody>
          <a:bodyPr>
            <a:normAutofit/>
          </a:bodyPr>
          <a:lstStyle/>
          <a:p>
            <a:r>
              <a:rPr kumimoji="1" lang="ja-JP" altLang="en-US" dirty="0"/>
              <a:t>データ分析の歴史上の活躍</a:t>
            </a:r>
            <a:endParaRPr kumimoji="1" lang="en-US" altLang="ja-JP" dirty="0"/>
          </a:p>
          <a:p>
            <a:pPr>
              <a:buFont typeface="Wingdings" panose="05000000000000000000" pitchFamily="2" charset="2"/>
              <a:buChar char="Ø"/>
            </a:pPr>
            <a:r>
              <a:rPr kumimoji="1" lang="ja-JP" altLang="en-US" dirty="0"/>
              <a:t>コレラの収束</a:t>
            </a:r>
            <a:endParaRPr kumimoji="1" lang="en-US" altLang="ja-JP" dirty="0"/>
          </a:p>
          <a:p>
            <a:pPr marL="0" indent="0">
              <a:buNone/>
            </a:pPr>
            <a:r>
              <a:rPr kumimoji="1" lang="en-US" altLang="ja-JP" dirty="0"/>
              <a:t>1850</a:t>
            </a:r>
            <a:r>
              <a:rPr kumimoji="1" lang="ja-JP" altLang="en-US" dirty="0"/>
              <a:t>年代イギリスでコレラが大流行した時にジョン・スノウ博士はコレラ罹患者はとある井戸のポンプを使用している人と特定しポンプを外して感染を収束させた</a:t>
            </a:r>
            <a:r>
              <a:rPr kumimoji="1" lang="en-US" altLang="ja-JP" dirty="0"/>
              <a:t>(</a:t>
            </a:r>
            <a:r>
              <a:rPr kumimoji="1" lang="ja-JP" altLang="en-US" dirty="0"/>
              <a:t>後に疫学の父と呼ばれる</a:t>
            </a:r>
            <a:r>
              <a:rPr kumimoji="1" lang="en-US" altLang="ja-JP" dirty="0"/>
              <a:t>)</a:t>
            </a:r>
            <a:r>
              <a:rPr kumimoji="1" lang="ja-JP" altLang="en-US" dirty="0"/>
              <a:t>。</a:t>
            </a:r>
            <a:endParaRPr kumimoji="1" lang="en-US" altLang="ja-JP" dirty="0"/>
          </a:p>
          <a:p>
            <a:pPr marL="0" indent="0">
              <a:buNone/>
            </a:pPr>
            <a:r>
              <a:rPr lang="ja-JP" altLang="en-US" dirty="0">
                <a:solidFill>
                  <a:srgbClr val="FF0000"/>
                </a:solidFill>
              </a:rPr>
              <a:t>この時は</a:t>
            </a:r>
            <a:r>
              <a:rPr kumimoji="1" lang="ja-JP" altLang="en-US" dirty="0">
                <a:solidFill>
                  <a:srgbClr val="FF0000"/>
                </a:solidFill>
              </a:rPr>
              <a:t>まだ</a:t>
            </a:r>
            <a:r>
              <a:rPr kumimoji="1" lang="ja-JP" altLang="en-US" b="1" dirty="0">
                <a:solidFill>
                  <a:srgbClr val="FF0000"/>
                </a:solidFill>
              </a:rPr>
              <a:t>原因であるコレラ菌は発見されていない</a:t>
            </a:r>
            <a:endParaRPr kumimoji="1" lang="en-US" altLang="ja-JP" b="1" dirty="0">
              <a:solidFill>
                <a:srgbClr val="FF0000"/>
              </a:solidFill>
            </a:endParaRPr>
          </a:p>
        </p:txBody>
      </p:sp>
      <p:pic>
        <p:nvPicPr>
          <p:cNvPr id="5" name="図 4" descr="スーツを着た男性の白黒写真&#10;&#10;自動的に生成された説明">
            <a:extLst>
              <a:ext uri="{FF2B5EF4-FFF2-40B4-BE49-F238E27FC236}">
                <a16:creationId xmlns:a16="http://schemas.microsoft.com/office/drawing/2014/main" id="{52396EB8-6DFE-D119-34A2-7C691E8A0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182" y="4564048"/>
            <a:ext cx="1451261" cy="2134966"/>
          </a:xfrm>
          <a:prstGeom prst="rect">
            <a:avLst/>
          </a:prstGeom>
        </p:spPr>
      </p:pic>
      <p:pic>
        <p:nvPicPr>
          <p:cNvPr id="7" name="図 6" descr="ダイアグラム, 設計図&#10;&#10;自動的に生成された説明">
            <a:extLst>
              <a:ext uri="{FF2B5EF4-FFF2-40B4-BE49-F238E27FC236}">
                <a16:creationId xmlns:a16="http://schemas.microsoft.com/office/drawing/2014/main" id="{3967CD95-7668-F2D7-C327-06D129E6A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23" y="4560664"/>
            <a:ext cx="2281775" cy="2138349"/>
          </a:xfrm>
          <a:prstGeom prst="rect">
            <a:avLst/>
          </a:prstGeom>
        </p:spPr>
      </p:pic>
      <p:sp>
        <p:nvSpPr>
          <p:cNvPr id="8" name="テキスト ボックス 7">
            <a:extLst>
              <a:ext uri="{FF2B5EF4-FFF2-40B4-BE49-F238E27FC236}">
                <a16:creationId xmlns:a16="http://schemas.microsoft.com/office/drawing/2014/main" id="{FAB36CA8-3E26-1B39-445B-324BC4FBD182}"/>
              </a:ext>
            </a:extLst>
          </p:cNvPr>
          <p:cNvSpPr txBox="1"/>
          <p:nvPr/>
        </p:nvSpPr>
        <p:spPr>
          <a:xfrm>
            <a:off x="1598085" y="6123543"/>
            <a:ext cx="2492990" cy="369332"/>
          </a:xfrm>
          <a:prstGeom prst="rect">
            <a:avLst/>
          </a:prstGeom>
          <a:noFill/>
        </p:spPr>
        <p:txBody>
          <a:bodyPr wrap="none" rtlCol="0">
            <a:spAutoFit/>
          </a:bodyPr>
          <a:lstStyle/>
          <a:p>
            <a:r>
              <a:rPr lang="ja-JP" altLang="en-US" dirty="0"/>
              <a:t>ジョン・スノウ</a:t>
            </a:r>
            <a:r>
              <a:rPr kumimoji="1" lang="ja-JP" altLang="en-US" dirty="0"/>
              <a:t>の肖像</a:t>
            </a:r>
          </a:p>
        </p:txBody>
      </p:sp>
      <p:sp>
        <p:nvSpPr>
          <p:cNvPr id="9" name="テキスト ボックス 8">
            <a:extLst>
              <a:ext uri="{FF2B5EF4-FFF2-40B4-BE49-F238E27FC236}">
                <a16:creationId xmlns:a16="http://schemas.microsoft.com/office/drawing/2014/main" id="{9582B77D-521B-AA43-68C0-44A32E536186}"/>
              </a:ext>
            </a:extLst>
          </p:cNvPr>
          <p:cNvSpPr txBox="1"/>
          <p:nvPr/>
        </p:nvSpPr>
        <p:spPr>
          <a:xfrm>
            <a:off x="8523798" y="6052682"/>
            <a:ext cx="3647152" cy="646331"/>
          </a:xfrm>
          <a:prstGeom prst="rect">
            <a:avLst/>
          </a:prstGeom>
          <a:noFill/>
        </p:spPr>
        <p:txBody>
          <a:bodyPr wrap="none" rtlCol="0">
            <a:spAutoFit/>
          </a:bodyPr>
          <a:lstStyle/>
          <a:p>
            <a:r>
              <a:rPr kumimoji="1" lang="ja-JP" altLang="en-US" dirty="0"/>
              <a:t>ジョン・スノウがコレラ死亡者の</a:t>
            </a:r>
            <a:endParaRPr kumimoji="1" lang="en-US" altLang="ja-JP" dirty="0"/>
          </a:p>
          <a:p>
            <a:r>
              <a:rPr kumimoji="1" lang="ja-JP" altLang="en-US" dirty="0"/>
              <a:t>場所をマッピングした資料</a:t>
            </a:r>
          </a:p>
        </p:txBody>
      </p:sp>
    </p:spTree>
    <p:extLst>
      <p:ext uri="{BB962C8B-B14F-4D97-AF65-F5344CB8AC3E}">
        <p14:creationId xmlns:p14="http://schemas.microsoft.com/office/powerpoint/2010/main" val="776018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879C5-E2EC-7843-C1D0-9E1C2F51CB66}"/>
              </a:ext>
            </a:extLst>
          </p:cNvPr>
          <p:cNvSpPr>
            <a:spLocks noGrp="1"/>
          </p:cNvSpPr>
          <p:nvPr>
            <p:ph type="title"/>
          </p:nvPr>
        </p:nvSpPr>
        <p:spPr/>
        <p:txBody>
          <a:bodyPr/>
          <a:lstStyle/>
          <a:p>
            <a:r>
              <a:rPr kumimoji="1" lang="ja-JP" altLang="en-US" dirty="0"/>
              <a:t>データ分析の良いところ</a:t>
            </a:r>
          </a:p>
        </p:txBody>
      </p:sp>
      <p:sp>
        <p:nvSpPr>
          <p:cNvPr id="3" name="コンテンツ プレースホルダー 2">
            <a:extLst>
              <a:ext uri="{FF2B5EF4-FFF2-40B4-BE49-F238E27FC236}">
                <a16:creationId xmlns:a16="http://schemas.microsoft.com/office/drawing/2014/main" id="{5D1B03A7-BA44-8D49-5E4C-0D8B965159FE}"/>
              </a:ext>
            </a:extLst>
          </p:cNvPr>
          <p:cNvSpPr>
            <a:spLocks noGrp="1"/>
          </p:cNvSpPr>
          <p:nvPr>
            <p:ph idx="1"/>
          </p:nvPr>
        </p:nvSpPr>
        <p:spPr>
          <a:xfrm>
            <a:off x="838200" y="1825624"/>
            <a:ext cx="10515600" cy="5251037"/>
          </a:xfrm>
        </p:spPr>
        <p:txBody>
          <a:bodyPr>
            <a:normAutofit/>
          </a:bodyPr>
          <a:lstStyle/>
          <a:p>
            <a:r>
              <a:rPr kumimoji="1" lang="ja-JP" altLang="en-US" dirty="0"/>
              <a:t>データ分析の歴史上の活躍</a:t>
            </a:r>
            <a:endParaRPr kumimoji="1" lang="en-US" altLang="ja-JP" dirty="0"/>
          </a:p>
          <a:p>
            <a:pPr>
              <a:buFont typeface="Wingdings" panose="05000000000000000000" pitchFamily="2" charset="2"/>
              <a:buChar char="Ø"/>
            </a:pPr>
            <a:r>
              <a:rPr lang="ja-JP" altLang="en-US" dirty="0"/>
              <a:t>脚気を治した</a:t>
            </a:r>
            <a:endParaRPr kumimoji="1" lang="en-US" altLang="ja-JP" dirty="0"/>
          </a:p>
          <a:p>
            <a:pPr marL="0" indent="0">
              <a:buNone/>
            </a:pPr>
            <a:r>
              <a:rPr kumimoji="1" lang="ja-JP" altLang="en-US" dirty="0"/>
              <a:t>江戸時代後期から問題になった脚気について、高木兼寛は海軍で白米主体の艦隊と英海軍の食事メニューにした艦隊で脚気罹患率の違いを発見</a:t>
            </a:r>
            <a:r>
              <a:rPr kumimoji="1" lang="en-US" altLang="ja-JP" dirty="0"/>
              <a:t>(</a:t>
            </a:r>
            <a:r>
              <a:rPr kumimoji="1" lang="ja-JP" altLang="en-US" dirty="0"/>
              <a:t>高木兼寛は後に慈恵会医科大学の創始者になる</a:t>
            </a:r>
            <a:r>
              <a:rPr kumimoji="1" lang="en-US" altLang="ja-JP" dirty="0"/>
              <a:t>)</a:t>
            </a:r>
            <a:r>
              <a:rPr kumimoji="1" lang="ja-JP" altLang="en-US"/>
              <a:t>。</a:t>
            </a:r>
            <a:endParaRPr kumimoji="1" lang="en-US" altLang="ja-JP" dirty="0"/>
          </a:p>
          <a:p>
            <a:pPr marL="0" indent="0">
              <a:buNone/>
            </a:pPr>
            <a:r>
              <a:rPr lang="ja-JP" altLang="en-US" dirty="0">
                <a:solidFill>
                  <a:srgbClr val="FF0000"/>
                </a:solidFill>
              </a:rPr>
              <a:t>この時はまだ</a:t>
            </a:r>
            <a:r>
              <a:rPr lang="ja-JP" altLang="en-US" b="1" dirty="0">
                <a:solidFill>
                  <a:srgbClr val="FF0000"/>
                </a:solidFill>
              </a:rPr>
              <a:t>原因であるビタミン</a:t>
            </a:r>
            <a:r>
              <a:rPr lang="en-US" altLang="ja-JP" b="1" dirty="0">
                <a:solidFill>
                  <a:srgbClr val="FF0000"/>
                </a:solidFill>
              </a:rPr>
              <a:t>B1</a:t>
            </a:r>
            <a:r>
              <a:rPr lang="ja-JP" altLang="en-US" b="1" dirty="0">
                <a:solidFill>
                  <a:srgbClr val="FF0000"/>
                </a:solidFill>
              </a:rPr>
              <a:t>の欠乏は分かっていない</a:t>
            </a:r>
            <a:endParaRPr kumimoji="1" lang="ja-JP" altLang="en-US" b="1" dirty="0">
              <a:solidFill>
                <a:srgbClr val="FF0000"/>
              </a:solidFill>
            </a:endParaRPr>
          </a:p>
        </p:txBody>
      </p:sp>
      <p:pic>
        <p:nvPicPr>
          <p:cNvPr id="5" name="図 4" descr="人, 男, 写真, フロント が含まれている画像&#10;&#10;自動的に生成された説明">
            <a:extLst>
              <a:ext uri="{FF2B5EF4-FFF2-40B4-BE49-F238E27FC236}">
                <a16:creationId xmlns:a16="http://schemas.microsoft.com/office/drawing/2014/main" id="{245CDC92-F4BC-673C-E8E2-B867B9DFC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645" y="4551871"/>
            <a:ext cx="1733827" cy="2219299"/>
          </a:xfrm>
          <a:prstGeom prst="rect">
            <a:avLst/>
          </a:prstGeom>
        </p:spPr>
      </p:pic>
      <p:pic>
        <p:nvPicPr>
          <p:cNvPr id="7" name="図 6">
            <a:extLst>
              <a:ext uri="{FF2B5EF4-FFF2-40B4-BE49-F238E27FC236}">
                <a16:creationId xmlns:a16="http://schemas.microsoft.com/office/drawing/2014/main" id="{53AEE507-15DE-A9DD-7E6F-FDD1302DD459}"/>
              </a:ext>
            </a:extLst>
          </p:cNvPr>
          <p:cNvPicPr>
            <a:picLocks noChangeAspect="1"/>
          </p:cNvPicPr>
          <p:nvPr/>
        </p:nvPicPr>
        <p:blipFill>
          <a:blip r:embed="rId3"/>
          <a:stretch>
            <a:fillRect/>
          </a:stretch>
        </p:blipFill>
        <p:spPr>
          <a:xfrm>
            <a:off x="6096000" y="4551871"/>
            <a:ext cx="2665065" cy="2219299"/>
          </a:xfrm>
          <a:prstGeom prst="rect">
            <a:avLst/>
          </a:prstGeom>
        </p:spPr>
      </p:pic>
      <p:sp>
        <p:nvSpPr>
          <p:cNvPr id="8" name="テキスト ボックス 7">
            <a:extLst>
              <a:ext uri="{FF2B5EF4-FFF2-40B4-BE49-F238E27FC236}">
                <a16:creationId xmlns:a16="http://schemas.microsoft.com/office/drawing/2014/main" id="{4642C066-116B-521E-D38E-AEA9BC947304}"/>
              </a:ext>
            </a:extLst>
          </p:cNvPr>
          <p:cNvSpPr txBox="1"/>
          <p:nvPr/>
        </p:nvSpPr>
        <p:spPr>
          <a:xfrm>
            <a:off x="1598085" y="6123543"/>
            <a:ext cx="1800493" cy="369332"/>
          </a:xfrm>
          <a:prstGeom prst="rect">
            <a:avLst/>
          </a:prstGeom>
          <a:noFill/>
        </p:spPr>
        <p:txBody>
          <a:bodyPr wrap="none" rtlCol="0">
            <a:spAutoFit/>
          </a:bodyPr>
          <a:lstStyle/>
          <a:p>
            <a:r>
              <a:rPr kumimoji="1" lang="ja-JP" altLang="en-US" dirty="0"/>
              <a:t>高木兼寛の肖像</a:t>
            </a:r>
          </a:p>
        </p:txBody>
      </p:sp>
      <p:sp>
        <p:nvSpPr>
          <p:cNvPr id="9" name="テキスト ボックス 8">
            <a:extLst>
              <a:ext uri="{FF2B5EF4-FFF2-40B4-BE49-F238E27FC236}">
                <a16:creationId xmlns:a16="http://schemas.microsoft.com/office/drawing/2014/main" id="{83372443-3919-2A53-CF8E-B114914E905B}"/>
              </a:ext>
            </a:extLst>
          </p:cNvPr>
          <p:cNvSpPr txBox="1"/>
          <p:nvPr/>
        </p:nvSpPr>
        <p:spPr>
          <a:xfrm>
            <a:off x="8919215" y="5945588"/>
            <a:ext cx="2492990" cy="646331"/>
          </a:xfrm>
          <a:prstGeom prst="rect">
            <a:avLst/>
          </a:prstGeom>
          <a:noFill/>
        </p:spPr>
        <p:txBody>
          <a:bodyPr wrap="none" rtlCol="0">
            <a:spAutoFit/>
          </a:bodyPr>
          <a:lstStyle/>
          <a:p>
            <a:r>
              <a:rPr lang="ja-JP" altLang="en-US" dirty="0"/>
              <a:t>実際の食事メニューと</a:t>
            </a:r>
            <a:endParaRPr lang="en-US" altLang="ja-JP" dirty="0"/>
          </a:p>
          <a:p>
            <a:r>
              <a:rPr lang="ja-JP" altLang="en-US" dirty="0"/>
              <a:t>その結果の集計</a:t>
            </a:r>
            <a:endParaRPr kumimoji="1" lang="ja-JP" altLang="en-US" dirty="0"/>
          </a:p>
        </p:txBody>
      </p:sp>
    </p:spTree>
    <p:extLst>
      <p:ext uri="{BB962C8B-B14F-4D97-AF65-F5344CB8AC3E}">
        <p14:creationId xmlns:p14="http://schemas.microsoft.com/office/powerpoint/2010/main" val="3393615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FE6502-E45B-2E0C-1475-99C3F7166574}"/>
              </a:ext>
            </a:extLst>
          </p:cNvPr>
          <p:cNvSpPr>
            <a:spLocks noGrp="1"/>
          </p:cNvSpPr>
          <p:nvPr>
            <p:ph type="title"/>
          </p:nvPr>
        </p:nvSpPr>
        <p:spPr/>
        <p:txBody>
          <a:bodyPr/>
          <a:lstStyle/>
          <a:p>
            <a:r>
              <a:rPr kumimoji="1" lang="ja-JP" altLang="en-US" dirty="0"/>
              <a:t>授業の進め方</a:t>
            </a:r>
            <a:r>
              <a:rPr kumimoji="1" lang="en-US" altLang="ja-JP" dirty="0"/>
              <a:t>(</a:t>
            </a:r>
            <a:r>
              <a:rPr kumimoji="1" lang="ja-JP" altLang="en-US" dirty="0"/>
              <a:t>第</a:t>
            </a:r>
            <a:r>
              <a:rPr kumimoji="1" lang="en-US" altLang="ja-JP" dirty="0"/>
              <a:t>10</a:t>
            </a:r>
            <a:r>
              <a:rPr kumimoji="1" lang="ja-JP" altLang="en-US" dirty="0"/>
              <a:t>回まで</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884E3B07-1522-CA30-BDEF-5F97E2DD20FE}"/>
              </a:ext>
            </a:extLst>
          </p:cNvPr>
          <p:cNvSpPr>
            <a:spLocks noGrp="1"/>
          </p:cNvSpPr>
          <p:nvPr>
            <p:ph idx="1"/>
          </p:nvPr>
        </p:nvSpPr>
        <p:spPr/>
        <p:txBody>
          <a:bodyPr/>
          <a:lstStyle/>
          <a:p>
            <a:pPr marL="514350" indent="-514350">
              <a:buFont typeface="+mj-lt"/>
              <a:buAutoNum type="arabicPeriod"/>
            </a:pPr>
            <a:r>
              <a:rPr lang="ja-JP" altLang="en-US" dirty="0"/>
              <a:t>スケジュールに割り当てられた人が調べた機械学習を発表</a:t>
            </a:r>
            <a:endParaRPr lang="en-US" altLang="ja-JP" dirty="0"/>
          </a:p>
          <a:p>
            <a:pPr marL="514350" indent="-514350">
              <a:buFont typeface="+mj-lt"/>
              <a:buAutoNum type="arabicPeriod"/>
            </a:pPr>
            <a:r>
              <a:rPr kumimoji="1" lang="en-US" altLang="ja-JP" dirty="0"/>
              <a:t>TA</a:t>
            </a:r>
            <a:r>
              <a:rPr kumimoji="1" lang="ja-JP" altLang="en-US" dirty="0"/>
              <a:t>が授業の内容について説明</a:t>
            </a:r>
            <a:endParaRPr kumimoji="1" lang="en-US" altLang="ja-JP" dirty="0"/>
          </a:p>
          <a:p>
            <a:pPr marL="514350" indent="-514350">
              <a:buFont typeface="+mj-lt"/>
              <a:buAutoNum type="arabicPeriod"/>
            </a:pPr>
            <a:r>
              <a:rPr kumimoji="1" lang="en-US" altLang="ja-JP" dirty="0"/>
              <a:t>TA</a:t>
            </a:r>
            <a:r>
              <a:rPr kumimoji="1" lang="ja-JP" altLang="en-US" dirty="0"/>
              <a:t>が</a:t>
            </a:r>
            <a:r>
              <a:rPr kumimoji="1" lang="en-US" altLang="ja-JP" dirty="0" err="1"/>
              <a:t>JupyterNotebook</a:t>
            </a:r>
            <a:r>
              <a:rPr kumimoji="1" lang="ja-JP" altLang="en-US" dirty="0"/>
              <a:t>のファイルを配布して実行</a:t>
            </a:r>
            <a:endParaRPr kumimoji="1" lang="en-US" altLang="ja-JP" dirty="0"/>
          </a:p>
          <a:p>
            <a:pPr marL="514350" indent="-514350">
              <a:buFont typeface="+mj-lt"/>
              <a:buAutoNum type="arabicPeriod"/>
            </a:pPr>
            <a:r>
              <a:rPr lang="en-US" altLang="ja-JP" dirty="0"/>
              <a:t>TA</a:t>
            </a:r>
            <a:r>
              <a:rPr lang="ja-JP" altLang="en-US" dirty="0"/>
              <a:t>が出力結果について解釈を説明</a:t>
            </a:r>
            <a:endParaRPr kumimoji="1" lang="ja-JP" altLang="en-US" dirty="0"/>
          </a:p>
        </p:txBody>
      </p:sp>
    </p:spTree>
    <p:extLst>
      <p:ext uri="{BB962C8B-B14F-4D97-AF65-F5344CB8AC3E}">
        <p14:creationId xmlns:p14="http://schemas.microsoft.com/office/powerpoint/2010/main" val="725787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98F820-7202-59F2-CA31-E3958325CBE3}"/>
              </a:ext>
            </a:extLst>
          </p:cNvPr>
          <p:cNvSpPr>
            <a:spLocks noGrp="1"/>
          </p:cNvSpPr>
          <p:nvPr>
            <p:ph type="title"/>
          </p:nvPr>
        </p:nvSpPr>
        <p:spPr/>
        <p:txBody>
          <a:bodyPr/>
          <a:lstStyle/>
          <a:p>
            <a:r>
              <a:rPr kumimoji="1" lang="ja-JP" altLang="en-US" dirty="0"/>
              <a:t>授業の進め方</a:t>
            </a:r>
            <a:r>
              <a:rPr kumimoji="1" lang="en-US" altLang="ja-JP" dirty="0"/>
              <a:t>(</a:t>
            </a:r>
            <a:r>
              <a:rPr kumimoji="1" lang="ja-JP" altLang="en-US" dirty="0"/>
              <a:t>第</a:t>
            </a:r>
            <a:r>
              <a:rPr kumimoji="1" lang="en-US" altLang="ja-JP" dirty="0"/>
              <a:t>11</a:t>
            </a:r>
            <a:r>
              <a:rPr kumimoji="1" lang="ja-JP" altLang="en-US" dirty="0"/>
              <a:t>回と第</a:t>
            </a:r>
            <a:r>
              <a:rPr kumimoji="1" lang="en-US" altLang="ja-JP" dirty="0"/>
              <a:t>12</a:t>
            </a:r>
            <a:r>
              <a:rPr kumimoji="1" lang="ja-JP" altLang="en-US" dirty="0"/>
              <a:t>回</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0EC7DE66-3EE3-4217-D297-2A22591F3D08}"/>
              </a:ext>
            </a:extLst>
          </p:cNvPr>
          <p:cNvSpPr>
            <a:spLocks noGrp="1"/>
          </p:cNvSpPr>
          <p:nvPr>
            <p:ph idx="1"/>
          </p:nvPr>
        </p:nvSpPr>
        <p:spPr/>
        <p:txBody>
          <a:bodyPr/>
          <a:lstStyle/>
          <a:p>
            <a:pPr marL="514350" indent="-514350">
              <a:buFont typeface="+mj-lt"/>
              <a:buAutoNum type="arabicPeriod"/>
            </a:pPr>
            <a:r>
              <a:rPr kumimoji="1" lang="ja-JP" altLang="en-US" dirty="0"/>
              <a:t>分析プロジェクトのチーム発表</a:t>
            </a:r>
            <a:endParaRPr kumimoji="1" lang="en-US" altLang="ja-JP" dirty="0"/>
          </a:p>
          <a:p>
            <a:pPr marL="514350" indent="-514350">
              <a:buFont typeface="+mj-lt"/>
              <a:buAutoNum type="arabicPeriod"/>
            </a:pPr>
            <a:r>
              <a:rPr kumimoji="1" lang="en-US" altLang="ja-JP" dirty="0"/>
              <a:t>TA</a:t>
            </a:r>
            <a:r>
              <a:rPr kumimoji="1" lang="ja-JP" altLang="en-US" dirty="0"/>
              <a:t>からデータ分析に使うデータを貰う</a:t>
            </a:r>
            <a:endParaRPr kumimoji="1" lang="en-US" altLang="ja-JP" dirty="0"/>
          </a:p>
          <a:p>
            <a:pPr marL="514350" indent="-514350">
              <a:buFont typeface="+mj-lt"/>
              <a:buAutoNum type="arabicPeriod"/>
            </a:pPr>
            <a:r>
              <a:rPr kumimoji="1" lang="ja-JP" altLang="en-US" dirty="0"/>
              <a:t>第</a:t>
            </a:r>
            <a:r>
              <a:rPr kumimoji="1" lang="en-US" altLang="ja-JP" dirty="0"/>
              <a:t>10</a:t>
            </a:r>
            <a:r>
              <a:rPr kumimoji="1" lang="ja-JP" altLang="en-US" dirty="0"/>
              <a:t>回までの内容やメンバーの知識を用いてデータ分析</a:t>
            </a:r>
            <a:endParaRPr kumimoji="1" lang="en-US" altLang="ja-JP" dirty="0"/>
          </a:p>
          <a:p>
            <a:pPr marL="514350" indent="-514350">
              <a:buFont typeface="+mj-lt"/>
              <a:buAutoNum type="arabicPeriod"/>
            </a:pPr>
            <a:r>
              <a:rPr kumimoji="1" lang="ja-JP" altLang="en-US" dirty="0"/>
              <a:t>分析結果と発見した課題点や解決策をパワーポイントのスライドに纏める</a:t>
            </a:r>
          </a:p>
        </p:txBody>
      </p:sp>
    </p:spTree>
    <p:extLst>
      <p:ext uri="{BB962C8B-B14F-4D97-AF65-F5344CB8AC3E}">
        <p14:creationId xmlns:p14="http://schemas.microsoft.com/office/powerpoint/2010/main" val="224861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8D4B35-6348-53E6-4D2F-8CDEEC1077BF}"/>
              </a:ext>
            </a:extLst>
          </p:cNvPr>
          <p:cNvSpPr>
            <a:spLocks noGrp="1"/>
          </p:cNvSpPr>
          <p:nvPr>
            <p:ph type="title"/>
          </p:nvPr>
        </p:nvSpPr>
        <p:spPr/>
        <p:txBody>
          <a:bodyPr/>
          <a:lstStyle/>
          <a:p>
            <a:r>
              <a:rPr kumimoji="1" lang="ja-JP" altLang="en-US" dirty="0"/>
              <a:t>授業の進め方</a:t>
            </a:r>
            <a:r>
              <a:rPr kumimoji="1" lang="en-US" altLang="ja-JP" dirty="0"/>
              <a:t>(</a:t>
            </a:r>
            <a:r>
              <a:rPr kumimoji="1" lang="ja-JP" altLang="en-US" dirty="0"/>
              <a:t>最終回</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20B43972-A99F-DC56-2D99-080416BE8E16}"/>
              </a:ext>
            </a:extLst>
          </p:cNvPr>
          <p:cNvSpPr>
            <a:spLocks noGrp="1"/>
          </p:cNvSpPr>
          <p:nvPr>
            <p:ph idx="1"/>
          </p:nvPr>
        </p:nvSpPr>
        <p:spPr/>
        <p:txBody>
          <a:bodyPr/>
          <a:lstStyle/>
          <a:p>
            <a:pPr marL="514350" indent="-514350">
              <a:buFont typeface="+mj-lt"/>
              <a:buAutoNum type="arabicPeriod"/>
            </a:pPr>
            <a:r>
              <a:rPr kumimoji="1" lang="ja-JP" altLang="en-US" dirty="0"/>
              <a:t>チーム順に分析結果を発表</a:t>
            </a:r>
            <a:endParaRPr kumimoji="1" lang="en-US" altLang="ja-JP" dirty="0"/>
          </a:p>
          <a:p>
            <a:pPr marL="514350" indent="-514350">
              <a:buFont typeface="+mj-lt"/>
              <a:buAutoNum type="arabicPeriod"/>
            </a:pPr>
            <a:r>
              <a:rPr lang="ja-JP" altLang="en-US" dirty="0"/>
              <a:t>学部生による質疑</a:t>
            </a:r>
            <a:endParaRPr lang="en-US" altLang="ja-JP" dirty="0"/>
          </a:p>
          <a:p>
            <a:pPr marL="514350" indent="-514350">
              <a:buFont typeface="+mj-lt"/>
              <a:buAutoNum type="arabicPeriod"/>
            </a:pPr>
            <a:r>
              <a:rPr kumimoji="1" lang="en-US" altLang="ja-JP" dirty="0"/>
              <a:t>TA</a:t>
            </a:r>
            <a:r>
              <a:rPr kumimoji="1" lang="ja-JP" altLang="en-US" dirty="0"/>
              <a:t>・院生による質疑</a:t>
            </a:r>
            <a:endParaRPr kumimoji="1" lang="en-US" altLang="ja-JP" dirty="0"/>
          </a:p>
          <a:p>
            <a:pPr marL="514350" indent="-514350">
              <a:buFont typeface="+mj-lt"/>
              <a:buAutoNum type="arabicPeriod"/>
            </a:pPr>
            <a:r>
              <a:rPr lang="ja-JP" altLang="en-US" dirty="0"/>
              <a:t>発表についてフィードバック</a:t>
            </a:r>
            <a:endParaRPr kumimoji="1" lang="ja-JP" altLang="en-US" dirty="0"/>
          </a:p>
        </p:txBody>
      </p:sp>
    </p:spTree>
    <p:extLst>
      <p:ext uri="{BB962C8B-B14F-4D97-AF65-F5344CB8AC3E}">
        <p14:creationId xmlns:p14="http://schemas.microsoft.com/office/powerpoint/2010/main" val="1761980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8644AD-850A-28CC-BA49-C7EB60F9FBD2}"/>
              </a:ext>
            </a:extLst>
          </p:cNvPr>
          <p:cNvSpPr>
            <a:spLocks noGrp="1"/>
          </p:cNvSpPr>
          <p:nvPr>
            <p:ph type="title"/>
          </p:nvPr>
        </p:nvSpPr>
        <p:spPr/>
        <p:txBody>
          <a:bodyPr/>
          <a:lstStyle/>
          <a:p>
            <a:r>
              <a:rPr kumimoji="1" lang="ja-JP" altLang="en-US" dirty="0"/>
              <a:t>各回の発表</a:t>
            </a:r>
          </a:p>
        </p:txBody>
      </p:sp>
      <p:sp>
        <p:nvSpPr>
          <p:cNvPr id="3" name="コンテンツ プレースホルダー 2">
            <a:extLst>
              <a:ext uri="{FF2B5EF4-FFF2-40B4-BE49-F238E27FC236}">
                <a16:creationId xmlns:a16="http://schemas.microsoft.com/office/drawing/2014/main" id="{342B0DE7-2FC5-8670-881C-15E620454A50}"/>
              </a:ext>
            </a:extLst>
          </p:cNvPr>
          <p:cNvSpPr>
            <a:spLocks noGrp="1"/>
          </p:cNvSpPr>
          <p:nvPr>
            <p:ph idx="1"/>
          </p:nvPr>
        </p:nvSpPr>
        <p:spPr/>
        <p:txBody>
          <a:bodyPr/>
          <a:lstStyle/>
          <a:p>
            <a:pPr marL="0" indent="0">
              <a:buNone/>
            </a:pPr>
            <a:r>
              <a:rPr kumimoji="1" lang="ja-JP" altLang="en-US" dirty="0"/>
              <a:t>指定された機械学習のアルゴリズムについて以下の内容を調べる</a:t>
            </a:r>
            <a:endParaRPr kumimoji="1" lang="en-US" altLang="ja-JP" dirty="0"/>
          </a:p>
          <a:p>
            <a:pPr marL="514350" indent="-514350">
              <a:buFont typeface="+mj-ea"/>
              <a:buAutoNum type="circleNumDbPlain"/>
            </a:pPr>
            <a:r>
              <a:rPr lang="ja-JP" altLang="en-US" dirty="0"/>
              <a:t>概要</a:t>
            </a:r>
            <a:endParaRPr lang="en-US" altLang="ja-JP" dirty="0"/>
          </a:p>
          <a:p>
            <a:pPr marL="514350" indent="-514350">
              <a:buFont typeface="+mj-ea"/>
              <a:buAutoNum type="circleNumDbPlain"/>
            </a:pPr>
            <a:r>
              <a:rPr kumimoji="1" lang="ja-JP" altLang="en-US" dirty="0"/>
              <a:t>アルゴリズム仕組み</a:t>
            </a:r>
            <a:endParaRPr kumimoji="1" lang="en-US" altLang="ja-JP" dirty="0"/>
          </a:p>
          <a:p>
            <a:pPr marL="514350" indent="-514350">
              <a:buFont typeface="+mj-ea"/>
              <a:buAutoNum type="circleNumDbPlain"/>
            </a:pPr>
            <a:r>
              <a:rPr lang="ja-JP" altLang="en-US" dirty="0"/>
              <a:t>実社会での応用例</a:t>
            </a:r>
            <a:endParaRPr lang="en-US" altLang="ja-JP" dirty="0"/>
          </a:p>
          <a:p>
            <a:pPr marL="514350" indent="-514350">
              <a:buFont typeface="+mj-ea"/>
              <a:buAutoNum type="circleNumDbPlain"/>
            </a:pPr>
            <a:r>
              <a:rPr kumimoji="1" lang="ja-JP" altLang="en-US" dirty="0"/>
              <a:t>他のアルゴリズムと比較してのメリット</a:t>
            </a:r>
            <a:endParaRPr kumimoji="1" lang="en-US" altLang="ja-JP" dirty="0"/>
          </a:p>
          <a:p>
            <a:pPr marL="514350" indent="-514350">
              <a:buFont typeface="+mj-ea"/>
              <a:buAutoNum type="circleNumDbPlain"/>
            </a:pPr>
            <a:r>
              <a:rPr lang="ja-JP" altLang="en-US" dirty="0"/>
              <a:t>他のアルゴリズムと比較してのデメリット</a:t>
            </a:r>
            <a:endParaRPr lang="en-US" altLang="ja-JP" dirty="0"/>
          </a:p>
          <a:p>
            <a:pPr marL="514350" indent="-514350">
              <a:buFont typeface="+mj-ea"/>
              <a:buAutoNum type="circleNumDbPlain"/>
            </a:pPr>
            <a:r>
              <a:rPr kumimoji="1" lang="en-US" altLang="ja-JP" dirty="0"/>
              <a:t>Scikit-Learn</a:t>
            </a:r>
            <a:r>
              <a:rPr kumimoji="1" lang="ja-JP" altLang="en-US" dirty="0"/>
              <a:t>または</a:t>
            </a:r>
            <a:r>
              <a:rPr kumimoji="1" lang="en-US" altLang="ja-JP" dirty="0" err="1"/>
              <a:t>Scipy</a:t>
            </a:r>
            <a:r>
              <a:rPr kumimoji="1" lang="ja-JP" altLang="en-US" dirty="0"/>
              <a:t>でのメソッド</a:t>
            </a:r>
          </a:p>
        </p:txBody>
      </p:sp>
    </p:spTree>
    <p:extLst>
      <p:ext uri="{BB962C8B-B14F-4D97-AF65-F5344CB8AC3E}">
        <p14:creationId xmlns:p14="http://schemas.microsoft.com/office/powerpoint/2010/main" val="682344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EFBBF-B729-2506-C5DB-A02660591CA1}"/>
              </a:ext>
            </a:extLst>
          </p:cNvPr>
          <p:cNvSpPr>
            <a:spLocks noGrp="1"/>
          </p:cNvSpPr>
          <p:nvPr>
            <p:ph type="title"/>
          </p:nvPr>
        </p:nvSpPr>
        <p:spPr/>
        <p:txBody>
          <a:bodyPr/>
          <a:lstStyle/>
          <a:p>
            <a:r>
              <a:rPr kumimoji="1" lang="ja-JP" altLang="en-US" dirty="0"/>
              <a:t>各回の発表</a:t>
            </a:r>
          </a:p>
        </p:txBody>
      </p:sp>
      <p:sp>
        <p:nvSpPr>
          <p:cNvPr id="3" name="コンテンツ プレースホルダー 2">
            <a:extLst>
              <a:ext uri="{FF2B5EF4-FFF2-40B4-BE49-F238E27FC236}">
                <a16:creationId xmlns:a16="http://schemas.microsoft.com/office/drawing/2014/main" id="{E7830B39-85BB-995C-CD1E-FB2D7522D75A}"/>
              </a:ext>
            </a:extLst>
          </p:cNvPr>
          <p:cNvSpPr>
            <a:spLocks noGrp="1"/>
          </p:cNvSpPr>
          <p:nvPr>
            <p:ph idx="1"/>
          </p:nvPr>
        </p:nvSpPr>
        <p:spPr/>
        <p:txBody>
          <a:bodyPr/>
          <a:lstStyle/>
          <a:p>
            <a:r>
              <a:rPr kumimoji="1" lang="ja-JP" altLang="en-US" dirty="0"/>
              <a:t>調べてもらうアルゴリズム</a:t>
            </a:r>
            <a:endParaRPr kumimoji="1" lang="en-US" altLang="ja-JP" dirty="0"/>
          </a:p>
          <a:p>
            <a:endParaRPr kumimoji="1" lang="ja-JP" altLang="en-US" dirty="0"/>
          </a:p>
        </p:txBody>
      </p:sp>
      <p:graphicFrame>
        <p:nvGraphicFramePr>
          <p:cNvPr id="4" name="表 4">
            <a:extLst>
              <a:ext uri="{FF2B5EF4-FFF2-40B4-BE49-F238E27FC236}">
                <a16:creationId xmlns:a16="http://schemas.microsoft.com/office/drawing/2014/main" id="{F55E4082-AAC9-1CC0-EA96-E6E9E364A457}"/>
              </a:ext>
            </a:extLst>
          </p:cNvPr>
          <p:cNvGraphicFramePr>
            <a:graphicFrameLocks noGrp="1"/>
          </p:cNvGraphicFramePr>
          <p:nvPr>
            <p:extLst>
              <p:ext uri="{D42A27DB-BD31-4B8C-83A1-F6EECF244321}">
                <p14:modId xmlns:p14="http://schemas.microsoft.com/office/powerpoint/2010/main" val="4068089414"/>
              </p:ext>
            </p:extLst>
          </p:nvPr>
        </p:nvGraphicFramePr>
        <p:xfrm>
          <a:off x="763428" y="2858294"/>
          <a:ext cx="10665143" cy="2286000"/>
        </p:xfrm>
        <a:graphic>
          <a:graphicData uri="http://schemas.openxmlformats.org/drawingml/2006/table">
            <a:tbl>
              <a:tblPr firstRow="1" bandRow="1">
                <a:tableStyleId>{2D5ABB26-0587-4C30-8999-92F81FD0307C}</a:tableStyleId>
              </a:tblPr>
              <a:tblGrid>
                <a:gridCol w="6601143">
                  <a:extLst>
                    <a:ext uri="{9D8B030D-6E8A-4147-A177-3AD203B41FA5}">
                      <a16:colId xmlns:a16="http://schemas.microsoft.com/office/drawing/2014/main" val="1219810064"/>
                    </a:ext>
                  </a:extLst>
                </a:gridCol>
                <a:gridCol w="4064000">
                  <a:extLst>
                    <a:ext uri="{9D8B030D-6E8A-4147-A177-3AD203B41FA5}">
                      <a16:colId xmlns:a16="http://schemas.microsoft.com/office/drawing/2014/main" val="3883706025"/>
                    </a:ext>
                  </a:extLst>
                </a:gridCol>
              </a:tblGrid>
              <a:tr h="370840">
                <a:tc>
                  <a:txBody>
                    <a:bodyPr/>
                    <a:lstStyle/>
                    <a:p>
                      <a:r>
                        <a:rPr kumimoji="1" lang="ja-JP" altLang="en-US" sz="2400" dirty="0"/>
                        <a:t>多層パーセプトロン</a:t>
                      </a:r>
                      <a:r>
                        <a:rPr kumimoji="1" lang="en-US" altLang="ja-JP" sz="2400" dirty="0"/>
                        <a:t>(</a:t>
                      </a:r>
                      <a:r>
                        <a:rPr kumimoji="1" lang="ja-JP" altLang="en-US" sz="2400" dirty="0"/>
                        <a:t>ニューラルネットワーク</a:t>
                      </a:r>
                      <a:r>
                        <a:rPr kumimoji="1" lang="en-US" altLang="ja-JP" sz="2400" dirty="0"/>
                        <a:t>)</a:t>
                      </a:r>
                      <a:endParaRPr kumimoji="1" lang="ja-JP" altLang="en-US" sz="2400" dirty="0"/>
                    </a:p>
                  </a:txBody>
                  <a:tcPr/>
                </a:tc>
                <a:tc>
                  <a:txBody>
                    <a:bodyPr/>
                    <a:lstStyle/>
                    <a:p>
                      <a:r>
                        <a:rPr kumimoji="1" lang="ja-JP" altLang="en-US" sz="2400" dirty="0">
                          <a:solidFill>
                            <a:srgbClr val="FF0000"/>
                          </a:solidFill>
                        </a:rPr>
                        <a:t>混合ガウス</a:t>
                      </a:r>
                    </a:p>
                  </a:txBody>
                  <a:tcPr/>
                </a:tc>
                <a:extLst>
                  <a:ext uri="{0D108BD9-81ED-4DB2-BD59-A6C34878D82A}">
                    <a16:rowId xmlns:a16="http://schemas.microsoft.com/office/drawing/2014/main" val="1546110291"/>
                  </a:ext>
                </a:extLst>
              </a:tr>
              <a:tr h="370840">
                <a:tc>
                  <a:txBody>
                    <a:bodyPr/>
                    <a:lstStyle/>
                    <a:p>
                      <a:r>
                        <a:rPr kumimoji="1" lang="ja-JP" altLang="en-US" sz="2400" dirty="0"/>
                        <a:t>サポートベクターマシン</a:t>
                      </a:r>
                    </a:p>
                  </a:txBody>
                  <a:tcPr/>
                </a:tc>
                <a:tc>
                  <a:txBody>
                    <a:bodyPr/>
                    <a:lstStyle/>
                    <a:p>
                      <a:r>
                        <a:rPr kumimoji="1" lang="ja-JP" altLang="en-US" sz="2400" dirty="0"/>
                        <a:t>デンドログラム</a:t>
                      </a:r>
                    </a:p>
                  </a:txBody>
                  <a:tcPr/>
                </a:tc>
                <a:extLst>
                  <a:ext uri="{0D108BD9-81ED-4DB2-BD59-A6C34878D82A}">
                    <a16:rowId xmlns:a16="http://schemas.microsoft.com/office/drawing/2014/main" val="2855830061"/>
                  </a:ext>
                </a:extLst>
              </a:tr>
              <a:tr h="370840">
                <a:tc>
                  <a:txBody>
                    <a:bodyPr/>
                    <a:lstStyle/>
                    <a:p>
                      <a:r>
                        <a:rPr kumimoji="1" lang="ja-JP" altLang="en-US" sz="2400" dirty="0"/>
                        <a:t>主成分分析</a:t>
                      </a:r>
                    </a:p>
                  </a:txBody>
                  <a:tcPr/>
                </a:tc>
                <a:tc>
                  <a:txBody>
                    <a:bodyPr/>
                    <a:lstStyle/>
                    <a:p>
                      <a:r>
                        <a:rPr kumimoji="1" lang="ja-JP" altLang="en-US" sz="2400" dirty="0"/>
                        <a:t>ナイーブベイズ</a:t>
                      </a:r>
                    </a:p>
                  </a:txBody>
                  <a:tcPr/>
                </a:tc>
                <a:extLst>
                  <a:ext uri="{0D108BD9-81ED-4DB2-BD59-A6C34878D82A}">
                    <a16:rowId xmlns:a16="http://schemas.microsoft.com/office/drawing/2014/main" val="3864545012"/>
                  </a:ext>
                </a:extLst>
              </a:tr>
              <a:tr h="370840">
                <a:tc>
                  <a:txBody>
                    <a:bodyPr/>
                    <a:lstStyle/>
                    <a:p>
                      <a:r>
                        <a:rPr kumimoji="1" lang="ja-JP" altLang="en-US" sz="2400" dirty="0"/>
                        <a:t>回帰分析</a:t>
                      </a:r>
                    </a:p>
                  </a:txBody>
                  <a:tcPr/>
                </a:tc>
                <a:tc>
                  <a:txBody>
                    <a:bodyPr/>
                    <a:lstStyle/>
                    <a:p>
                      <a:r>
                        <a:rPr kumimoji="1" lang="ja-JP" altLang="en-US" sz="2400" dirty="0"/>
                        <a:t>ランダムフォレスト</a:t>
                      </a:r>
                    </a:p>
                  </a:txBody>
                  <a:tcPr/>
                </a:tc>
                <a:extLst>
                  <a:ext uri="{0D108BD9-81ED-4DB2-BD59-A6C34878D82A}">
                    <a16:rowId xmlns:a16="http://schemas.microsoft.com/office/drawing/2014/main" val="607461848"/>
                  </a:ext>
                </a:extLst>
              </a:tr>
              <a:tr h="370840">
                <a:tc>
                  <a:txBody>
                    <a:bodyPr/>
                    <a:lstStyle/>
                    <a:p>
                      <a:r>
                        <a:rPr kumimoji="1" lang="en-US" altLang="ja-JP" sz="2400" dirty="0"/>
                        <a:t>K-means</a:t>
                      </a:r>
                      <a:r>
                        <a:rPr kumimoji="1" lang="ja-JP" altLang="en-US" sz="2400" dirty="0"/>
                        <a:t>法</a:t>
                      </a:r>
                    </a:p>
                  </a:txBody>
                  <a:tcPr/>
                </a:tc>
                <a:tc>
                  <a:txBody>
                    <a:bodyPr/>
                    <a:lstStyle/>
                    <a:p>
                      <a:r>
                        <a:rPr kumimoji="1" lang="ja-JP" altLang="en-US" sz="2400" dirty="0"/>
                        <a:t>ロジスティック回帰</a:t>
                      </a:r>
                    </a:p>
                  </a:txBody>
                  <a:tcPr/>
                </a:tc>
                <a:extLst>
                  <a:ext uri="{0D108BD9-81ED-4DB2-BD59-A6C34878D82A}">
                    <a16:rowId xmlns:a16="http://schemas.microsoft.com/office/drawing/2014/main" val="2026826959"/>
                  </a:ext>
                </a:extLst>
              </a:tr>
            </a:tbl>
          </a:graphicData>
        </a:graphic>
      </p:graphicFrame>
      <p:cxnSp>
        <p:nvCxnSpPr>
          <p:cNvPr id="6" name="コネクタ: カギ線 5">
            <a:extLst>
              <a:ext uri="{FF2B5EF4-FFF2-40B4-BE49-F238E27FC236}">
                <a16:creationId xmlns:a16="http://schemas.microsoft.com/office/drawing/2014/main" id="{E932017B-087E-3740-214B-40CFCC6701DE}"/>
              </a:ext>
            </a:extLst>
          </p:cNvPr>
          <p:cNvCxnSpPr/>
          <p:nvPr/>
        </p:nvCxnSpPr>
        <p:spPr>
          <a:xfrm rot="10800000" flipV="1">
            <a:off x="8070574" y="2552368"/>
            <a:ext cx="1208598" cy="373711"/>
          </a:xfrm>
          <a:prstGeom prst="bentConnector3">
            <a:avLst>
              <a:gd name="adj1" fmla="val 10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EE18955C-E7F1-AD2D-6EEE-E9D3BBE69ABE}"/>
              </a:ext>
            </a:extLst>
          </p:cNvPr>
          <p:cNvSpPr txBox="1"/>
          <p:nvPr/>
        </p:nvSpPr>
        <p:spPr>
          <a:xfrm>
            <a:off x="9279172" y="2369891"/>
            <a:ext cx="2262158" cy="369332"/>
          </a:xfrm>
          <a:prstGeom prst="rect">
            <a:avLst/>
          </a:prstGeom>
          <a:noFill/>
        </p:spPr>
        <p:txBody>
          <a:bodyPr wrap="none" rtlCol="0">
            <a:spAutoFit/>
          </a:bodyPr>
          <a:lstStyle/>
          <a:p>
            <a:r>
              <a:rPr kumimoji="1" lang="ja-JP" altLang="en-US" dirty="0"/>
              <a:t>人数によっては削る</a:t>
            </a:r>
          </a:p>
        </p:txBody>
      </p:sp>
    </p:spTree>
    <p:extLst>
      <p:ext uri="{BB962C8B-B14F-4D97-AF65-F5344CB8AC3E}">
        <p14:creationId xmlns:p14="http://schemas.microsoft.com/office/powerpoint/2010/main" val="161041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6F1AB8-50D3-7028-005E-8A3C29867786}"/>
              </a:ext>
            </a:extLst>
          </p:cNvPr>
          <p:cNvSpPr>
            <a:spLocks noGrp="1"/>
          </p:cNvSpPr>
          <p:nvPr>
            <p:ph type="title"/>
          </p:nvPr>
        </p:nvSpPr>
        <p:spPr/>
        <p:txBody>
          <a:bodyPr/>
          <a:lstStyle/>
          <a:p>
            <a:r>
              <a:rPr kumimoji="1" lang="ja-JP" altLang="en-US" dirty="0"/>
              <a:t>実行環境の構築</a:t>
            </a:r>
          </a:p>
        </p:txBody>
      </p:sp>
      <p:sp>
        <p:nvSpPr>
          <p:cNvPr id="3" name="コンテンツ プレースホルダー 2">
            <a:extLst>
              <a:ext uri="{FF2B5EF4-FFF2-40B4-BE49-F238E27FC236}">
                <a16:creationId xmlns:a16="http://schemas.microsoft.com/office/drawing/2014/main" id="{D8B588E8-DD01-DF2F-E24A-C4EE1E289475}"/>
              </a:ext>
            </a:extLst>
          </p:cNvPr>
          <p:cNvSpPr>
            <a:spLocks noGrp="1"/>
          </p:cNvSpPr>
          <p:nvPr>
            <p:ph idx="1"/>
          </p:nvPr>
        </p:nvSpPr>
        <p:spPr/>
        <p:txBody>
          <a:bodyPr/>
          <a:lstStyle/>
          <a:p>
            <a:pPr marL="0" indent="0">
              <a:buNone/>
            </a:pPr>
            <a:r>
              <a:rPr kumimoji="1" lang="en-US" altLang="ja-JP" dirty="0"/>
              <a:t>PBL</a:t>
            </a:r>
            <a:r>
              <a:rPr kumimoji="1" lang="ja-JP" altLang="en-US" dirty="0"/>
              <a:t>では前期後期ともに</a:t>
            </a:r>
            <a:r>
              <a:rPr kumimoji="1" lang="en-US" altLang="ja-JP" dirty="0"/>
              <a:t>Python</a:t>
            </a:r>
            <a:r>
              <a:rPr kumimoji="1" lang="ja-JP" altLang="en-US" dirty="0"/>
              <a:t>を使用するため、ライブラリが豊富に入っている</a:t>
            </a:r>
            <a:r>
              <a:rPr kumimoji="1" lang="en-US" altLang="ja-JP" dirty="0"/>
              <a:t>Anaconda</a:t>
            </a:r>
            <a:r>
              <a:rPr kumimoji="1" lang="ja-JP" altLang="en-US" dirty="0"/>
              <a:t>を使用する。</a:t>
            </a:r>
            <a:endParaRPr kumimoji="1" lang="en-US" altLang="ja-JP" dirty="0"/>
          </a:p>
          <a:p>
            <a:pPr marL="0" indent="0">
              <a:buNone/>
            </a:pPr>
            <a:endParaRPr lang="en-US" altLang="ja-JP" dirty="0"/>
          </a:p>
          <a:p>
            <a:pPr marL="0" indent="0">
              <a:buNone/>
            </a:pPr>
            <a:r>
              <a:rPr kumimoji="1" lang="ja-JP" altLang="en-US" dirty="0"/>
              <a:t>その中でもデータ分析に特化している</a:t>
            </a:r>
            <a:r>
              <a:rPr kumimoji="1" lang="en-US" altLang="ja-JP" dirty="0" err="1"/>
              <a:t>JupyterNotebook</a:t>
            </a:r>
            <a:r>
              <a:rPr kumimoji="1" lang="ja-JP" altLang="en-US" dirty="0"/>
              <a:t>を前期では使用する。</a:t>
            </a:r>
          </a:p>
        </p:txBody>
      </p:sp>
    </p:spTree>
    <p:extLst>
      <p:ext uri="{BB962C8B-B14F-4D97-AF65-F5344CB8AC3E}">
        <p14:creationId xmlns:p14="http://schemas.microsoft.com/office/powerpoint/2010/main" val="559693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68C06CC-1136-C11C-15C2-97E8E6A70F40}"/>
              </a:ext>
            </a:extLst>
          </p:cNvPr>
          <p:cNvPicPr>
            <a:picLocks noChangeAspect="1"/>
          </p:cNvPicPr>
          <p:nvPr/>
        </p:nvPicPr>
        <p:blipFill>
          <a:blip r:embed="rId3"/>
          <a:stretch>
            <a:fillRect/>
          </a:stretch>
        </p:blipFill>
        <p:spPr>
          <a:xfrm>
            <a:off x="1630303" y="1974782"/>
            <a:ext cx="8931393" cy="4515395"/>
          </a:xfrm>
          <a:prstGeom prst="rect">
            <a:avLst/>
          </a:prstGeom>
        </p:spPr>
      </p:pic>
      <p:sp>
        <p:nvSpPr>
          <p:cNvPr id="3" name="タイトル 1">
            <a:extLst>
              <a:ext uri="{FF2B5EF4-FFF2-40B4-BE49-F238E27FC236}">
                <a16:creationId xmlns:a16="http://schemas.microsoft.com/office/drawing/2014/main" id="{1E1AFD8D-A4B5-07AD-5E2A-FF7634BAD785}"/>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cxnSp>
        <p:nvCxnSpPr>
          <p:cNvPr id="4" name="直線矢印コネクタ 3">
            <a:extLst>
              <a:ext uri="{FF2B5EF4-FFF2-40B4-BE49-F238E27FC236}">
                <a16:creationId xmlns:a16="http://schemas.microsoft.com/office/drawing/2014/main" id="{60F9DD7E-0F7D-F349-0D66-A79F4D3B37AD}"/>
              </a:ext>
            </a:extLst>
          </p:cNvPr>
          <p:cNvCxnSpPr>
            <a:cxnSpLocks/>
            <a:stCxn id="6" idx="1"/>
          </p:cNvCxnSpPr>
          <p:nvPr/>
        </p:nvCxnSpPr>
        <p:spPr>
          <a:xfrm flipH="1" flipV="1">
            <a:off x="4309607" y="4541387"/>
            <a:ext cx="1439186" cy="17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C0BC2307-B960-CE32-4B7F-CCA8C13B391E}"/>
              </a:ext>
            </a:extLst>
          </p:cNvPr>
          <p:cNvSpPr txBox="1"/>
          <p:nvPr/>
        </p:nvSpPr>
        <p:spPr>
          <a:xfrm>
            <a:off x="5748793" y="4358505"/>
            <a:ext cx="18004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ここをクリック</a:t>
            </a:r>
          </a:p>
        </p:txBody>
      </p:sp>
      <p:sp>
        <p:nvSpPr>
          <p:cNvPr id="7" name="テキスト ボックス 6">
            <a:extLst>
              <a:ext uri="{FF2B5EF4-FFF2-40B4-BE49-F238E27FC236}">
                <a16:creationId xmlns:a16="http://schemas.microsoft.com/office/drawing/2014/main" id="{8EF91C07-3F6F-5700-1FCD-5E538D6A3DEE}"/>
              </a:ext>
            </a:extLst>
          </p:cNvPr>
          <p:cNvSpPr txBox="1"/>
          <p:nvPr/>
        </p:nvSpPr>
        <p:spPr>
          <a:xfrm>
            <a:off x="3579413" y="2035148"/>
            <a:ext cx="336983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dirty="0"/>
              <a:t>Google</a:t>
            </a:r>
            <a:r>
              <a:rPr kumimoji="1" lang="ja-JP" altLang="en-US" dirty="0"/>
              <a:t>で「</a:t>
            </a:r>
            <a:r>
              <a:rPr lang="en-US" altLang="ja-JP" dirty="0"/>
              <a:t>Anaconda</a:t>
            </a:r>
            <a:r>
              <a:rPr kumimoji="1" lang="ja-JP" altLang="en-US" dirty="0"/>
              <a:t>」と検索</a:t>
            </a:r>
          </a:p>
        </p:txBody>
      </p:sp>
    </p:spTree>
    <p:extLst>
      <p:ext uri="{BB962C8B-B14F-4D97-AF65-F5344CB8AC3E}">
        <p14:creationId xmlns:p14="http://schemas.microsoft.com/office/powerpoint/2010/main" val="188197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5CB0AF-FC92-20BA-4E8E-19DD8811FBB7}"/>
              </a:ext>
            </a:extLst>
          </p:cNvPr>
          <p:cNvSpPr>
            <a:spLocks noGrp="1"/>
          </p:cNvSpPr>
          <p:nvPr>
            <p:ph type="title"/>
          </p:nvPr>
        </p:nvSpPr>
        <p:spPr/>
        <p:txBody>
          <a:bodyPr/>
          <a:lstStyle/>
          <a:p>
            <a:r>
              <a:rPr kumimoji="1" lang="ja-JP" altLang="en-US" dirty="0"/>
              <a:t>前期</a:t>
            </a:r>
            <a:r>
              <a:rPr kumimoji="1" lang="en-US" altLang="ja-JP" dirty="0"/>
              <a:t>PBL</a:t>
            </a:r>
            <a:endParaRPr kumimoji="1" lang="ja-JP" altLang="en-US" dirty="0"/>
          </a:p>
        </p:txBody>
      </p:sp>
      <p:sp>
        <p:nvSpPr>
          <p:cNvPr id="3" name="コンテンツ プレースホルダー 2">
            <a:extLst>
              <a:ext uri="{FF2B5EF4-FFF2-40B4-BE49-F238E27FC236}">
                <a16:creationId xmlns:a16="http://schemas.microsoft.com/office/drawing/2014/main" id="{383FD2B2-47BA-6A88-20A1-7E8B07DA1829}"/>
              </a:ext>
            </a:extLst>
          </p:cNvPr>
          <p:cNvSpPr>
            <a:spLocks noGrp="1"/>
          </p:cNvSpPr>
          <p:nvPr>
            <p:ph idx="1"/>
          </p:nvPr>
        </p:nvSpPr>
        <p:spPr/>
        <p:txBody>
          <a:bodyPr/>
          <a:lstStyle/>
          <a:p>
            <a:pPr marL="0" indent="0">
              <a:buNone/>
            </a:pPr>
            <a:r>
              <a:rPr kumimoji="1" lang="en-US" altLang="ja-JP" dirty="0"/>
              <a:t>3</a:t>
            </a:r>
            <a:r>
              <a:rPr kumimoji="1" lang="ja-JP" altLang="en-US" dirty="0"/>
              <a:t>年生になって研究室に配属され今年からは学部</a:t>
            </a:r>
            <a:r>
              <a:rPr kumimoji="1" lang="en-US" altLang="ja-JP" dirty="0"/>
              <a:t>2</a:t>
            </a:r>
            <a:r>
              <a:rPr kumimoji="1" lang="ja-JP" altLang="en-US" dirty="0"/>
              <a:t>年以上に研究に直結する専門的な分野を学ぶ事になる。</a:t>
            </a:r>
            <a:endParaRPr kumimoji="1" lang="en-US" altLang="ja-JP" dirty="0"/>
          </a:p>
          <a:p>
            <a:pPr marL="0" indent="0">
              <a:buNone/>
            </a:pPr>
            <a:endParaRPr lang="en-US" altLang="ja-JP" dirty="0"/>
          </a:p>
          <a:p>
            <a:pPr marL="0" indent="0">
              <a:buNone/>
            </a:pPr>
            <a:r>
              <a:rPr kumimoji="1" lang="ja-JP" altLang="en-US" dirty="0"/>
              <a:t>前期</a:t>
            </a:r>
            <a:r>
              <a:rPr kumimoji="1" lang="en-US" altLang="ja-JP" dirty="0"/>
              <a:t>PBL</a:t>
            </a:r>
            <a:r>
              <a:rPr kumimoji="1" lang="ja-JP" altLang="en-US" dirty="0"/>
              <a:t>ではどの分野の研究にも直結するデータ分析を学ぶ</a:t>
            </a:r>
            <a:endParaRPr kumimoji="1" lang="en-US" altLang="ja-JP" dirty="0"/>
          </a:p>
          <a:p>
            <a:r>
              <a:rPr lang="en-US" altLang="ja-JP" dirty="0"/>
              <a:t>1</a:t>
            </a:r>
            <a:r>
              <a:rPr lang="ja-JP" altLang="en-US" dirty="0"/>
              <a:t>・</a:t>
            </a:r>
            <a:r>
              <a:rPr lang="en-US" altLang="ja-JP" dirty="0"/>
              <a:t>2</a:t>
            </a:r>
            <a:r>
              <a:rPr lang="ja-JP" altLang="en-US" dirty="0"/>
              <a:t>年の統計学の復習</a:t>
            </a:r>
            <a:endParaRPr lang="en-US" altLang="ja-JP" dirty="0"/>
          </a:p>
          <a:p>
            <a:r>
              <a:rPr kumimoji="1" lang="en-US" altLang="ja-JP" dirty="0"/>
              <a:t>Python</a:t>
            </a:r>
            <a:r>
              <a:rPr kumimoji="1" lang="ja-JP" altLang="en-US" dirty="0"/>
              <a:t>のコーディング</a:t>
            </a:r>
            <a:endParaRPr kumimoji="1" lang="en-US" altLang="ja-JP" dirty="0"/>
          </a:p>
          <a:p>
            <a:r>
              <a:rPr lang="ja-JP" altLang="en-US" dirty="0"/>
              <a:t>機械学習</a:t>
            </a:r>
            <a:endParaRPr lang="en-US" altLang="ja-JP" dirty="0"/>
          </a:p>
          <a:p>
            <a:r>
              <a:rPr kumimoji="1" lang="ja-JP" altLang="en-US" dirty="0"/>
              <a:t>数値・数式の言語化</a:t>
            </a:r>
          </a:p>
        </p:txBody>
      </p:sp>
    </p:spTree>
    <p:extLst>
      <p:ext uri="{BB962C8B-B14F-4D97-AF65-F5344CB8AC3E}">
        <p14:creationId xmlns:p14="http://schemas.microsoft.com/office/powerpoint/2010/main" val="1670112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FE55201-AC35-F1DB-D08A-243E4BB3AE17}"/>
              </a:ext>
            </a:extLst>
          </p:cNvPr>
          <p:cNvPicPr>
            <a:picLocks noChangeAspect="1"/>
          </p:cNvPicPr>
          <p:nvPr/>
        </p:nvPicPr>
        <p:blipFill>
          <a:blip r:embed="rId3"/>
          <a:stretch>
            <a:fillRect/>
          </a:stretch>
        </p:blipFill>
        <p:spPr>
          <a:xfrm>
            <a:off x="1399429" y="1576947"/>
            <a:ext cx="9393141" cy="4551391"/>
          </a:xfrm>
          <a:prstGeom prst="rect">
            <a:avLst/>
          </a:prstGeom>
        </p:spPr>
      </p:pic>
      <p:sp>
        <p:nvSpPr>
          <p:cNvPr id="3" name="タイトル 1">
            <a:extLst>
              <a:ext uri="{FF2B5EF4-FFF2-40B4-BE49-F238E27FC236}">
                <a16:creationId xmlns:a16="http://schemas.microsoft.com/office/drawing/2014/main" id="{21E9A92D-91A1-C15A-A9BD-99F4D161BB46}"/>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2" name="正方形/長方形 1">
            <a:extLst>
              <a:ext uri="{FF2B5EF4-FFF2-40B4-BE49-F238E27FC236}">
                <a16:creationId xmlns:a16="http://schemas.microsoft.com/office/drawing/2014/main" id="{E4D294DC-498D-C7C9-27E4-4B3678921FB1}"/>
              </a:ext>
            </a:extLst>
          </p:cNvPr>
          <p:cNvSpPr/>
          <p:nvPr/>
        </p:nvSpPr>
        <p:spPr>
          <a:xfrm>
            <a:off x="7800230" y="3283889"/>
            <a:ext cx="1463040" cy="4929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693CB5B-E0B1-D225-C031-CA4EE6CC2C7F}"/>
              </a:ext>
            </a:extLst>
          </p:cNvPr>
          <p:cNvSpPr txBox="1"/>
          <p:nvPr/>
        </p:nvSpPr>
        <p:spPr>
          <a:xfrm>
            <a:off x="3711189" y="4456942"/>
            <a:ext cx="295465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クリックしてダウンロード</a:t>
            </a:r>
          </a:p>
        </p:txBody>
      </p:sp>
      <p:cxnSp>
        <p:nvCxnSpPr>
          <p:cNvPr id="7" name="コネクタ: カギ線 6">
            <a:extLst>
              <a:ext uri="{FF2B5EF4-FFF2-40B4-BE49-F238E27FC236}">
                <a16:creationId xmlns:a16="http://schemas.microsoft.com/office/drawing/2014/main" id="{AEC0D5CE-D19A-9E27-0D7E-3E3DB9C7146A}"/>
              </a:ext>
            </a:extLst>
          </p:cNvPr>
          <p:cNvCxnSpPr>
            <a:cxnSpLocks/>
            <a:stCxn id="4" idx="3"/>
            <a:endCxn id="2" idx="1"/>
          </p:cNvCxnSpPr>
          <p:nvPr/>
        </p:nvCxnSpPr>
        <p:spPr>
          <a:xfrm flipV="1">
            <a:off x="6665844" y="3530380"/>
            <a:ext cx="1134386" cy="111122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543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F54556A-B5DD-CC91-C00A-D1244982257D}"/>
              </a:ext>
            </a:extLst>
          </p:cNvPr>
          <p:cNvPicPr>
            <a:picLocks noChangeAspect="1"/>
          </p:cNvPicPr>
          <p:nvPr/>
        </p:nvPicPr>
        <p:blipFill>
          <a:blip r:embed="rId3"/>
          <a:stretch>
            <a:fillRect/>
          </a:stretch>
        </p:blipFill>
        <p:spPr>
          <a:xfrm>
            <a:off x="1188720" y="1661093"/>
            <a:ext cx="9814560" cy="4561183"/>
          </a:xfrm>
          <a:prstGeom prst="rect">
            <a:avLst/>
          </a:prstGeom>
        </p:spPr>
      </p:pic>
      <p:sp>
        <p:nvSpPr>
          <p:cNvPr id="3" name="タイトル 1">
            <a:extLst>
              <a:ext uri="{FF2B5EF4-FFF2-40B4-BE49-F238E27FC236}">
                <a16:creationId xmlns:a16="http://schemas.microsoft.com/office/drawing/2014/main" id="{94DC0516-A0B9-0693-376E-0A59710B3C98}"/>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4" name="テキスト ボックス 3">
            <a:extLst>
              <a:ext uri="{FF2B5EF4-FFF2-40B4-BE49-F238E27FC236}">
                <a16:creationId xmlns:a16="http://schemas.microsoft.com/office/drawing/2014/main" id="{DBB0D018-5F17-6692-3C91-236D68B47692}"/>
              </a:ext>
            </a:extLst>
          </p:cNvPr>
          <p:cNvSpPr txBox="1"/>
          <p:nvPr/>
        </p:nvSpPr>
        <p:spPr>
          <a:xfrm>
            <a:off x="4142630" y="5852944"/>
            <a:ext cx="480131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a:t>ダウンロードが終了したらクリックして起動</a:t>
            </a:r>
          </a:p>
        </p:txBody>
      </p:sp>
      <p:cxnSp>
        <p:nvCxnSpPr>
          <p:cNvPr id="6" name="直線矢印コネクタ 5">
            <a:extLst>
              <a:ext uri="{FF2B5EF4-FFF2-40B4-BE49-F238E27FC236}">
                <a16:creationId xmlns:a16="http://schemas.microsoft.com/office/drawing/2014/main" id="{4542B22C-5FEA-8CB0-B142-5FF59A10BC84}"/>
              </a:ext>
            </a:extLst>
          </p:cNvPr>
          <p:cNvCxnSpPr>
            <a:cxnSpLocks/>
            <a:stCxn id="4" idx="1"/>
          </p:cNvCxnSpPr>
          <p:nvPr/>
        </p:nvCxnSpPr>
        <p:spPr>
          <a:xfrm flipH="1">
            <a:off x="2965837" y="6037610"/>
            <a:ext cx="1176793" cy="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140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C7841D0-F7C2-9B75-3953-0FFF51D76E8A}"/>
              </a:ext>
            </a:extLst>
          </p:cNvPr>
          <p:cNvPicPr>
            <a:picLocks noChangeAspect="1"/>
          </p:cNvPicPr>
          <p:nvPr/>
        </p:nvPicPr>
        <p:blipFill>
          <a:blip r:embed="rId3"/>
          <a:stretch>
            <a:fillRect/>
          </a:stretch>
        </p:blipFill>
        <p:spPr>
          <a:xfrm>
            <a:off x="3719181" y="2113629"/>
            <a:ext cx="4753638" cy="3696216"/>
          </a:xfrm>
          <a:prstGeom prst="rect">
            <a:avLst/>
          </a:prstGeom>
        </p:spPr>
      </p:pic>
      <p:sp>
        <p:nvSpPr>
          <p:cNvPr id="3" name="タイトル 1">
            <a:extLst>
              <a:ext uri="{FF2B5EF4-FFF2-40B4-BE49-F238E27FC236}">
                <a16:creationId xmlns:a16="http://schemas.microsoft.com/office/drawing/2014/main" id="{FE06512C-3382-6E84-53A5-2B6FA5BF8BA3}"/>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4" name="正方形/長方形 3">
            <a:extLst>
              <a:ext uri="{FF2B5EF4-FFF2-40B4-BE49-F238E27FC236}">
                <a16:creationId xmlns:a16="http://schemas.microsoft.com/office/drawing/2014/main" id="{B9229F01-DD3A-1D55-D2C9-00D642A2E307}"/>
              </a:ext>
            </a:extLst>
          </p:cNvPr>
          <p:cNvSpPr/>
          <p:nvPr/>
        </p:nvSpPr>
        <p:spPr>
          <a:xfrm>
            <a:off x="6838120" y="5486400"/>
            <a:ext cx="652007" cy="246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6C04F03-C567-6E10-DBD7-341B13F801F8}"/>
              </a:ext>
            </a:extLst>
          </p:cNvPr>
          <p:cNvSpPr txBox="1"/>
          <p:nvPr/>
        </p:nvSpPr>
        <p:spPr>
          <a:xfrm>
            <a:off x="5091456" y="5987332"/>
            <a:ext cx="1834156" cy="369332"/>
          </a:xfrm>
          <a:prstGeom prst="rect">
            <a:avLst/>
          </a:prstGeom>
          <a:noFill/>
        </p:spPr>
        <p:txBody>
          <a:bodyPr wrap="none" rtlCol="0">
            <a:spAutoFit/>
          </a:bodyPr>
          <a:lstStyle/>
          <a:p>
            <a:r>
              <a:rPr kumimoji="1" lang="en-US" altLang="ja-JP" dirty="0"/>
              <a:t>Next</a:t>
            </a:r>
            <a:r>
              <a:rPr kumimoji="1" lang="ja-JP" altLang="en-US" dirty="0"/>
              <a:t>をクリック</a:t>
            </a:r>
          </a:p>
        </p:txBody>
      </p:sp>
    </p:spTree>
    <p:extLst>
      <p:ext uri="{BB962C8B-B14F-4D97-AF65-F5344CB8AC3E}">
        <p14:creationId xmlns:p14="http://schemas.microsoft.com/office/powerpoint/2010/main" val="2301970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1D149B0-D631-784D-641F-EADF35EEBD78}"/>
              </a:ext>
            </a:extLst>
          </p:cNvPr>
          <p:cNvPicPr>
            <a:picLocks noChangeAspect="1"/>
          </p:cNvPicPr>
          <p:nvPr/>
        </p:nvPicPr>
        <p:blipFill>
          <a:blip r:embed="rId3"/>
          <a:stretch>
            <a:fillRect/>
          </a:stretch>
        </p:blipFill>
        <p:spPr>
          <a:xfrm>
            <a:off x="3719181" y="2034116"/>
            <a:ext cx="4753638" cy="3696216"/>
          </a:xfrm>
          <a:prstGeom prst="rect">
            <a:avLst/>
          </a:prstGeom>
        </p:spPr>
      </p:pic>
      <p:sp>
        <p:nvSpPr>
          <p:cNvPr id="3" name="タイトル 1">
            <a:extLst>
              <a:ext uri="{FF2B5EF4-FFF2-40B4-BE49-F238E27FC236}">
                <a16:creationId xmlns:a16="http://schemas.microsoft.com/office/drawing/2014/main" id="{A4A652C7-E727-46F3-9FDE-0895D9B15EF6}"/>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4" name="正方形/長方形 3">
            <a:extLst>
              <a:ext uri="{FF2B5EF4-FFF2-40B4-BE49-F238E27FC236}">
                <a16:creationId xmlns:a16="http://schemas.microsoft.com/office/drawing/2014/main" id="{E4241956-0F5E-9295-8DFA-3B3BC35E6738}"/>
              </a:ext>
            </a:extLst>
          </p:cNvPr>
          <p:cNvSpPr/>
          <p:nvPr/>
        </p:nvSpPr>
        <p:spPr>
          <a:xfrm>
            <a:off x="6830169" y="5454595"/>
            <a:ext cx="652007" cy="246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E678281-F00D-1A21-A024-D9D60E33A471}"/>
              </a:ext>
            </a:extLst>
          </p:cNvPr>
          <p:cNvSpPr txBox="1"/>
          <p:nvPr/>
        </p:nvSpPr>
        <p:spPr>
          <a:xfrm>
            <a:off x="5083505" y="5955527"/>
            <a:ext cx="2087431" cy="369332"/>
          </a:xfrm>
          <a:prstGeom prst="rect">
            <a:avLst/>
          </a:prstGeom>
          <a:noFill/>
        </p:spPr>
        <p:txBody>
          <a:bodyPr wrap="none" rtlCol="0">
            <a:spAutoFit/>
          </a:bodyPr>
          <a:lstStyle/>
          <a:p>
            <a:r>
              <a:rPr lang="en-US" altLang="ja-JP" dirty="0"/>
              <a:t>I Agree</a:t>
            </a:r>
            <a:r>
              <a:rPr kumimoji="1" lang="ja-JP" altLang="en-US" dirty="0"/>
              <a:t>をクリック</a:t>
            </a:r>
          </a:p>
        </p:txBody>
      </p:sp>
    </p:spTree>
    <p:extLst>
      <p:ext uri="{BB962C8B-B14F-4D97-AF65-F5344CB8AC3E}">
        <p14:creationId xmlns:p14="http://schemas.microsoft.com/office/powerpoint/2010/main" val="1872578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D5D6E84-0CA3-5611-4257-23918BC10C64}"/>
              </a:ext>
            </a:extLst>
          </p:cNvPr>
          <p:cNvPicPr>
            <a:picLocks noChangeAspect="1"/>
          </p:cNvPicPr>
          <p:nvPr/>
        </p:nvPicPr>
        <p:blipFill>
          <a:blip r:embed="rId3"/>
          <a:stretch>
            <a:fillRect/>
          </a:stretch>
        </p:blipFill>
        <p:spPr>
          <a:xfrm>
            <a:off x="3719181" y="1954603"/>
            <a:ext cx="4753638" cy="3696216"/>
          </a:xfrm>
          <a:prstGeom prst="rect">
            <a:avLst/>
          </a:prstGeom>
        </p:spPr>
      </p:pic>
      <p:sp>
        <p:nvSpPr>
          <p:cNvPr id="3" name="タイトル 1">
            <a:extLst>
              <a:ext uri="{FF2B5EF4-FFF2-40B4-BE49-F238E27FC236}">
                <a16:creationId xmlns:a16="http://schemas.microsoft.com/office/drawing/2014/main" id="{2BFD21A8-3FF1-A931-000A-DAE40311723C}"/>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4" name="正方形/長方形 3">
            <a:extLst>
              <a:ext uri="{FF2B5EF4-FFF2-40B4-BE49-F238E27FC236}">
                <a16:creationId xmlns:a16="http://schemas.microsoft.com/office/drawing/2014/main" id="{43D32A42-BC1D-1EE8-762A-59A4C23F55E9}"/>
              </a:ext>
            </a:extLst>
          </p:cNvPr>
          <p:cNvSpPr/>
          <p:nvPr/>
        </p:nvSpPr>
        <p:spPr>
          <a:xfrm>
            <a:off x="6830170" y="5319422"/>
            <a:ext cx="652007" cy="246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E4D26C5-BACA-51B6-403E-3709A33CB744}"/>
              </a:ext>
            </a:extLst>
          </p:cNvPr>
          <p:cNvSpPr txBox="1"/>
          <p:nvPr/>
        </p:nvSpPr>
        <p:spPr>
          <a:xfrm>
            <a:off x="5083506" y="5820354"/>
            <a:ext cx="1834156" cy="369332"/>
          </a:xfrm>
          <a:prstGeom prst="rect">
            <a:avLst/>
          </a:prstGeom>
          <a:noFill/>
        </p:spPr>
        <p:txBody>
          <a:bodyPr wrap="none" rtlCol="0">
            <a:spAutoFit/>
          </a:bodyPr>
          <a:lstStyle/>
          <a:p>
            <a:r>
              <a:rPr kumimoji="1" lang="en-US" altLang="ja-JP" dirty="0"/>
              <a:t>Next</a:t>
            </a:r>
            <a:r>
              <a:rPr kumimoji="1" lang="ja-JP" altLang="en-US" dirty="0"/>
              <a:t>をクリック</a:t>
            </a:r>
          </a:p>
        </p:txBody>
      </p:sp>
    </p:spTree>
    <p:extLst>
      <p:ext uri="{BB962C8B-B14F-4D97-AF65-F5344CB8AC3E}">
        <p14:creationId xmlns:p14="http://schemas.microsoft.com/office/powerpoint/2010/main" val="264931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2F114398-8EC5-B67F-7C67-3CE56B4B8C3A}"/>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grpSp>
        <p:nvGrpSpPr>
          <p:cNvPr id="4" name="グループ化 3">
            <a:extLst>
              <a:ext uri="{FF2B5EF4-FFF2-40B4-BE49-F238E27FC236}">
                <a16:creationId xmlns:a16="http://schemas.microsoft.com/office/drawing/2014/main" id="{AB3287B4-DF15-8DBB-6579-7D693497AD66}"/>
              </a:ext>
            </a:extLst>
          </p:cNvPr>
          <p:cNvGrpSpPr/>
          <p:nvPr/>
        </p:nvGrpSpPr>
        <p:grpSpPr>
          <a:xfrm>
            <a:off x="3719181" y="2153386"/>
            <a:ext cx="4753638" cy="3696216"/>
            <a:chOff x="3719181" y="2153386"/>
            <a:chExt cx="4753638" cy="3696216"/>
          </a:xfrm>
        </p:grpSpPr>
        <p:pic>
          <p:nvPicPr>
            <p:cNvPr id="5" name="図 4">
              <a:extLst>
                <a:ext uri="{FF2B5EF4-FFF2-40B4-BE49-F238E27FC236}">
                  <a16:creationId xmlns:a16="http://schemas.microsoft.com/office/drawing/2014/main" id="{3AAD8012-243B-B80C-2CC6-753DF30CD360}"/>
                </a:ext>
              </a:extLst>
            </p:cNvPr>
            <p:cNvPicPr>
              <a:picLocks noChangeAspect="1"/>
            </p:cNvPicPr>
            <p:nvPr/>
          </p:nvPicPr>
          <p:blipFill>
            <a:blip r:embed="rId3"/>
            <a:stretch>
              <a:fillRect/>
            </a:stretch>
          </p:blipFill>
          <p:spPr>
            <a:xfrm>
              <a:off x="3719181" y="2153386"/>
              <a:ext cx="4753638" cy="3696216"/>
            </a:xfrm>
            <a:prstGeom prst="rect">
              <a:avLst/>
            </a:prstGeom>
          </p:spPr>
        </p:pic>
        <p:sp>
          <p:nvSpPr>
            <p:cNvPr id="2" name="正方形/長方形 1">
              <a:extLst>
                <a:ext uri="{FF2B5EF4-FFF2-40B4-BE49-F238E27FC236}">
                  <a16:creationId xmlns:a16="http://schemas.microsoft.com/office/drawing/2014/main" id="{9F5ABEDF-BAA6-CBC1-8602-B5255F0FDBF0}"/>
                </a:ext>
              </a:extLst>
            </p:cNvPr>
            <p:cNvSpPr/>
            <p:nvPr/>
          </p:nvSpPr>
          <p:spPr>
            <a:xfrm>
              <a:off x="4611757" y="4460682"/>
              <a:ext cx="278295" cy="1113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 name="正方形/長方形 5">
            <a:extLst>
              <a:ext uri="{FF2B5EF4-FFF2-40B4-BE49-F238E27FC236}">
                <a16:creationId xmlns:a16="http://schemas.microsoft.com/office/drawing/2014/main" id="{54B8A782-4695-B024-8EC5-0A8EC39C5580}"/>
              </a:ext>
            </a:extLst>
          </p:cNvPr>
          <p:cNvSpPr/>
          <p:nvPr/>
        </p:nvSpPr>
        <p:spPr>
          <a:xfrm>
            <a:off x="6830169" y="5510254"/>
            <a:ext cx="652007" cy="246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145D2B5-38A9-D7FB-0A2E-54647792C4AB}"/>
              </a:ext>
            </a:extLst>
          </p:cNvPr>
          <p:cNvSpPr txBox="1"/>
          <p:nvPr/>
        </p:nvSpPr>
        <p:spPr>
          <a:xfrm>
            <a:off x="5083505" y="6011186"/>
            <a:ext cx="1834156" cy="369332"/>
          </a:xfrm>
          <a:prstGeom prst="rect">
            <a:avLst/>
          </a:prstGeom>
          <a:noFill/>
        </p:spPr>
        <p:txBody>
          <a:bodyPr wrap="none" rtlCol="0">
            <a:spAutoFit/>
          </a:bodyPr>
          <a:lstStyle/>
          <a:p>
            <a:r>
              <a:rPr kumimoji="1" lang="en-US" altLang="ja-JP" dirty="0"/>
              <a:t>Next</a:t>
            </a:r>
            <a:r>
              <a:rPr kumimoji="1" lang="ja-JP" altLang="en-US" dirty="0"/>
              <a:t>をクリック</a:t>
            </a:r>
          </a:p>
        </p:txBody>
      </p:sp>
    </p:spTree>
    <p:extLst>
      <p:ext uri="{BB962C8B-B14F-4D97-AF65-F5344CB8AC3E}">
        <p14:creationId xmlns:p14="http://schemas.microsoft.com/office/powerpoint/2010/main" val="4201784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06E47A1-132E-74C1-9362-52D53DDA14DE}"/>
              </a:ext>
            </a:extLst>
          </p:cNvPr>
          <p:cNvPicPr>
            <a:picLocks noChangeAspect="1"/>
          </p:cNvPicPr>
          <p:nvPr/>
        </p:nvPicPr>
        <p:blipFill>
          <a:blip r:embed="rId3"/>
          <a:stretch>
            <a:fillRect/>
          </a:stretch>
        </p:blipFill>
        <p:spPr>
          <a:xfrm>
            <a:off x="3719181" y="2089775"/>
            <a:ext cx="4753638" cy="3696216"/>
          </a:xfrm>
          <a:prstGeom prst="rect">
            <a:avLst/>
          </a:prstGeom>
        </p:spPr>
      </p:pic>
      <p:sp>
        <p:nvSpPr>
          <p:cNvPr id="3" name="タイトル 1">
            <a:extLst>
              <a:ext uri="{FF2B5EF4-FFF2-40B4-BE49-F238E27FC236}">
                <a16:creationId xmlns:a16="http://schemas.microsoft.com/office/drawing/2014/main" id="{7A80D2C9-DD2E-1CAA-E504-4A465A838BF1}"/>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4" name="正方形/長方形 3">
            <a:extLst>
              <a:ext uri="{FF2B5EF4-FFF2-40B4-BE49-F238E27FC236}">
                <a16:creationId xmlns:a16="http://schemas.microsoft.com/office/drawing/2014/main" id="{4FA99EE1-BBDF-B5B2-AF48-60BF5AE60EF4}"/>
              </a:ext>
            </a:extLst>
          </p:cNvPr>
          <p:cNvSpPr/>
          <p:nvPr/>
        </p:nvSpPr>
        <p:spPr>
          <a:xfrm>
            <a:off x="6838121" y="5422790"/>
            <a:ext cx="652007" cy="246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BDB87EC-C048-87F3-755A-D9339AE077AE}"/>
              </a:ext>
            </a:extLst>
          </p:cNvPr>
          <p:cNvSpPr txBox="1"/>
          <p:nvPr/>
        </p:nvSpPr>
        <p:spPr>
          <a:xfrm>
            <a:off x="5091457" y="5923722"/>
            <a:ext cx="1989647" cy="369332"/>
          </a:xfrm>
          <a:prstGeom prst="rect">
            <a:avLst/>
          </a:prstGeom>
          <a:noFill/>
        </p:spPr>
        <p:txBody>
          <a:bodyPr wrap="none" rtlCol="0">
            <a:spAutoFit/>
          </a:bodyPr>
          <a:lstStyle/>
          <a:p>
            <a:r>
              <a:rPr lang="en-US" altLang="ja-JP" dirty="0"/>
              <a:t>Install</a:t>
            </a:r>
            <a:r>
              <a:rPr kumimoji="1" lang="ja-JP" altLang="en-US" dirty="0"/>
              <a:t>をクリック</a:t>
            </a:r>
          </a:p>
        </p:txBody>
      </p:sp>
    </p:spTree>
    <p:extLst>
      <p:ext uri="{BB962C8B-B14F-4D97-AF65-F5344CB8AC3E}">
        <p14:creationId xmlns:p14="http://schemas.microsoft.com/office/powerpoint/2010/main" val="3123546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D67FA6A-779D-E866-7221-ECCA04709680}"/>
              </a:ext>
            </a:extLst>
          </p:cNvPr>
          <p:cNvPicPr>
            <a:picLocks noChangeAspect="1"/>
          </p:cNvPicPr>
          <p:nvPr/>
        </p:nvPicPr>
        <p:blipFill>
          <a:blip r:embed="rId3"/>
          <a:stretch>
            <a:fillRect/>
          </a:stretch>
        </p:blipFill>
        <p:spPr>
          <a:xfrm>
            <a:off x="3719181" y="2081824"/>
            <a:ext cx="4753638" cy="3696216"/>
          </a:xfrm>
          <a:prstGeom prst="rect">
            <a:avLst/>
          </a:prstGeom>
        </p:spPr>
      </p:pic>
      <p:sp>
        <p:nvSpPr>
          <p:cNvPr id="3" name="タイトル 1">
            <a:extLst>
              <a:ext uri="{FF2B5EF4-FFF2-40B4-BE49-F238E27FC236}">
                <a16:creationId xmlns:a16="http://schemas.microsoft.com/office/drawing/2014/main" id="{E31D5E05-501D-611C-553C-3B04D80A367B}"/>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2" name="テキスト ボックス 1">
            <a:extLst>
              <a:ext uri="{FF2B5EF4-FFF2-40B4-BE49-F238E27FC236}">
                <a16:creationId xmlns:a16="http://schemas.microsoft.com/office/drawing/2014/main" id="{903E00A5-D6D6-90C3-2516-FC0E517749C9}"/>
              </a:ext>
            </a:extLst>
          </p:cNvPr>
          <p:cNvSpPr txBox="1"/>
          <p:nvPr/>
        </p:nvSpPr>
        <p:spPr>
          <a:xfrm>
            <a:off x="4503256" y="5907819"/>
            <a:ext cx="2954655" cy="369332"/>
          </a:xfrm>
          <a:prstGeom prst="rect">
            <a:avLst/>
          </a:prstGeom>
          <a:noFill/>
        </p:spPr>
        <p:txBody>
          <a:bodyPr wrap="none" rtlCol="0">
            <a:spAutoFit/>
          </a:bodyPr>
          <a:lstStyle/>
          <a:p>
            <a:r>
              <a:rPr kumimoji="1" lang="ja-JP" altLang="en-US" dirty="0"/>
              <a:t>インストールが開始される</a:t>
            </a:r>
          </a:p>
        </p:txBody>
      </p:sp>
    </p:spTree>
    <p:extLst>
      <p:ext uri="{BB962C8B-B14F-4D97-AF65-F5344CB8AC3E}">
        <p14:creationId xmlns:p14="http://schemas.microsoft.com/office/powerpoint/2010/main" val="294495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E666A0B-3F31-6863-FAD4-0655F34091BC}"/>
              </a:ext>
            </a:extLst>
          </p:cNvPr>
          <p:cNvPicPr>
            <a:picLocks noChangeAspect="1"/>
          </p:cNvPicPr>
          <p:nvPr/>
        </p:nvPicPr>
        <p:blipFill>
          <a:blip r:embed="rId3"/>
          <a:stretch>
            <a:fillRect/>
          </a:stretch>
        </p:blipFill>
        <p:spPr>
          <a:xfrm>
            <a:off x="3719181" y="2042068"/>
            <a:ext cx="4753638" cy="3696216"/>
          </a:xfrm>
          <a:prstGeom prst="rect">
            <a:avLst/>
          </a:prstGeom>
        </p:spPr>
      </p:pic>
      <p:sp>
        <p:nvSpPr>
          <p:cNvPr id="3" name="タイトル 1">
            <a:extLst>
              <a:ext uri="{FF2B5EF4-FFF2-40B4-BE49-F238E27FC236}">
                <a16:creationId xmlns:a16="http://schemas.microsoft.com/office/drawing/2014/main" id="{F7DD9AA2-D769-92E4-9E3F-74A9DBC3F309}"/>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4" name="正方形/長方形 3">
            <a:extLst>
              <a:ext uri="{FF2B5EF4-FFF2-40B4-BE49-F238E27FC236}">
                <a16:creationId xmlns:a16="http://schemas.microsoft.com/office/drawing/2014/main" id="{FC4F2C48-6BEE-82F0-D8BC-6B3513CBBEA3}"/>
              </a:ext>
            </a:extLst>
          </p:cNvPr>
          <p:cNvSpPr/>
          <p:nvPr/>
        </p:nvSpPr>
        <p:spPr>
          <a:xfrm>
            <a:off x="6846072" y="5406887"/>
            <a:ext cx="652007" cy="246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438DC96-8C80-78EC-DC73-AC227556B0E8}"/>
              </a:ext>
            </a:extLst>
          </p:cNvPr>
          <p:cNvSpPr txBox="1"/>
          <p:nvPr/>
        </p:nvSpPr>
        <p:spPr>
          <a:xfrm>
            <a:off x="3909343" y="5904998"/>
            <a:ext cx="4373313" cy="369332"/>
          </a:xfrm>
          <a:prstGeom prst="rect">
            <a:avLst/>
          </a:prstGeom>
          <a:noFill/>
        </p:spPr>
        <p:txBody>
          <a:bodyPr wrap="none" rtlCol="0">
            <a:spAutoFit/>
          </a:bodyPr>
          <a:lstStyle/>
          <a:p>
            <a:r>
              <a:rPr kumimoji="1" lang="ja-JP" altLang="en-US" dirty="0"/>
              <a:t>インストール完了したら</a:t>
            </a:r>
            <a:r>
              <a:rPr kumimoji="1" lang="en-US" altLang="ja-JP" dirty="0"/>
              <a:t>Next</a:t>
            </a:r>
            <a:r>
              <a:rPr kumimoji="1" lang="ja-JP" altLang="en-US" dirty="0"/>
              <a:t>をクリック</a:t>
            </a:r>
          </a:p>
        </p:txBody>
      </p:sp>
    </p:spTree>
    <p:extLst>
      <p:ext uri="{BB962C8B-B14F-4D97-AF65-F5344CB8AC3E}">
        <p14:creationId xmlns:p14="http://schemas.microsoft.com/office/powerpoint/2010/main" val="3924969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39F143E-1417-63C9-A6D5-D3109A2FA9F1}"/>
              </a:ext>
            </a:extLst>
          </p:cNvPr>
          <p:cNvPicPr>
            <a:picLocks noChangeAspect="1"/>
          </p:cNvPicPr>
          <p:nvPr/>
        </p:nvPicPr>
        <p:blipFill>
          <a:blip r:embed="rId3"/>
          <a:stretch>
            <a:fillRect/>
          </a:stretch>
        </p:blipFill>
        <p:spPr>
          <a:xfrm>
            <a:off x="3719181" y="2065922"/>
            <a:ext cx="4753638" cy="3696216"/>
          </a:xfrm>
          <a:prstGeom prst="rect">
            <a:avLst/>
          </a:prstGeom>
        </p:spPr>
      </p:pic>
      <p:sp>
        <p:nvSpPr>
          <p:cNvPr id="3" name="タイトル 1">
            <a:extLst>
              <a:ext uri="{FF2B5EF4-FFF2-40B4-BE49-F238E27FC236}">
                <a16:creationId xmlns:a16="http://schemas.microsoft.com/office/drawing/2014/main" id="{017ACAE1-1DF6-D589-3C68-D8C29AD2A9AB}"/>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4" name="正方形/長方形 3">
            <a:extLst>
              <a:ext uri="{FF2B5EF4-FFF2-40B4-BE49-F238E27FC236}">
                <a16:creationId xmlns:a16="http://schemas.microsoft.com/office/drawing/2014/main" id="{9F496E3D-D0D3-6899-C82C-5F4C9E08B09E}"/>
              </a:ext>
            </a:extLst>
          </p:cNvPr>
          <p:cNvSpPr/>
          <p:nvPr/>
        </p:nvSpPr>
        <p:spPr>
          <a:xfrm>
            <a:off x="6822218" y="5451774"/>
            <a:ext cx="652007" cy="246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675B368-4BA1-BFF5-2B79-6A2B351E200E}"/>
              </a:ext>
            </a:extLst>
          </p:cNvPr>
          <p:cNvSpPr txBox="1"/>
          <p:nvPr/>
        </p:nvSpPr>
        <p:spPr>
          <a:xfrm>
            <a:off x="5075554" y="5952706"/>
            <a:ext cx="1834156" cy="369332"/>
          </a:xfrm>
          <a:prstGeom prst="rect">
            <a:avLst/>
          </a:prstGeom>
          <a:noFill/>
        </p:spPr>
        <p:txBody>
          <a:bodyPr wrap="none" rtlCol="0">
            <a:spAutoFit/>
          </a:bodyPr>
          <a:lstStyle/>
          <a:p>
            <a:r>
              <a:rPr kumimoji="1" lang="en-US" altLang="ja-JP" dirty="0"/>
              <a:t>Next</a:t>
            </a:r>
            <a:r>
              <a:rPr kumimoji="1" lang="ja-JP" altLang="en-US" dirty="0"/>
              <a:t>をクリック</a:t>
            </a:r>
          </a:p>
        </p:txBody>
      </p:sp>
    </p:spTree>
    <p:extLst>
      <p:ext uri="{BB962C8B-B14F-4D97-AF65-F5344CB8AC3E}">
        <p14:creationId xmlns:p14="http://schemas.microsoft.com/office/powerpoint/2010/main" val="259962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3E7B1-68F4-C9AA-6CC4-D863947AB411}"/>
              </a:ext>
            </a:extLst>
          </p:cNvPr>
          <p:cNvSpPr>
            <a:spLocks noGrp="1"/>
          </p:cNvSpPr>
          <p:nvPr>
            <p:ph type="title"/>
          </p:nvPr>
        </p:nvSpPr>
        <p:spPr/>
        <p:txBody>
          <a:bodyPr/>
          <a:lstStyle/>
          <a:p>
            <a:r>
              <a:rPr kumimoji="1" lang="ja-JP" altLang="en-US" dirty="0"/>
              <a:t>後期</a:t>
            </a:r>
            <a:r>
              <a:rPr kumimoji="1" lang="en-US" altLang="ja-JP" dirty="0"/>
              <a:t>PBL</a:t>
            </a:r>
            <a:endParaRPr kumimoji="1" lang="ja-JP" altLang="en-US" dirty="0"/>
          </a:p>
        </p:txBody>
      </p:sp>
      <p:sp>
        <p:nvSpPr>
          <p:cNvPr id="3" name="コンテンツ プレースホルダー 2">
            <a:extLst>
              <a:ext uri="{FF2B5EF4-FFF2-40B4-BE49-F238E27FC236}">
                <a16:creationId xmlns:a16="http://schemas.microsoft.com/office/drawing/2014/main" id="{41090F1D-B18F-2B59-ECCF-26B824EE5635}"/>
              </a:ext>
            </a:extLst>
          </p:cNvPr>
          <p:cNvSpPr>
            <a:spLocks noGrp="1"/>
          </p:cNvSpPr>
          <p:nvPr>
            <p:ph idx="1"/>
          </p:nvPr>
        </p:nvSpPr>
        <p:spPr/>
        <p:txBody>
          <a:bodyPr/>
          <a:lstStyle/>
          <a:p>
            <a:pPr marL="0" indent="0">
              <a:buNone/>
            </a:pPr>
            <a:r>
              <a:rPr lang="ja-JP" altLang="en-US" dirty="0"/>
              <a:t>あらゆるものがインターネットにつながっている現代において必須となる</a:t>
            </a:r>
            <a:r>
              <a:rPr lang="en-US" altLang="ja-JP" dirty="0"/>
              <a:t>web</a:t>
            </a:r>
            <a:r>
              <a:rPr lang="ja-JP" altLang="en-US" dirty="0"/>
              <a:t>プログラミングのサーバ側プログラムについて学んでいく。</a:t>
            </a:r>
            <a:endParaRPr lang="en-US" altLang="ja-JP" dirty="0"/>
          </a:p>
          <a:p>
            <a:pPr marL="0" indent="0">
              <a:buNone/>
            </a:pPr>
            <a:endParaRPr kumimoji="1" lang="en-US" altLang="ja-JP" dirty="0"/>
          </a:p>
          <a:p>
            <a:pPr marL="0" indent="0">
              <a:buNone/>
            </a:pPr>
            <a:r>
              <a:rPr lang="ja-JP" altLang="en-US" dirty="0"/>
              <a:t>内容</a:t>
            </a:r>
            <a:endParaRPr lang="en-US" altLang="ja-JP" dirty="0"/>
          </a:p>
          <a:p>
            <a:r>
              <a:rPr kumimoji="1" lang="en-US" altLang="ja-JP" dirty="0"/>
              <a:t>Web</a:t>
            </a:r>
            <a:r>
              <a:rPr kumimoji="1" lang="ja-JP" altLang="en-US" dirty="0"/>
              <a:t>プログラムの基本</a:t>
            </a:r>
            <a:endParaRPr kumimoji="1" lang="en-US" altLang="ja-JP" dirty="0"/>
          </a:p>
          <a:p>
            <a:r>
              <a:rPr lang="ja-JP" altLang="en-US" dirty="0"/>
              <a:t>データ送信とデータベース</a:t>
            </a:r>
            <a:endParaRPr lang="en-US" altLang="ja-JP" dirty="0"/>
          </a:p>
          <a:p>
            <a:r>
              <a:rPr kumimoji="1" lang="ja-JP" altLang="en-US" dirty="0"/>
              <a:t>会員制サービス</a:t>
            </a:r>
            <a:endParaRPr kumimoji="1" lang="en-US" altLang="ja-JP" dirty="0"/>
          </a:p>
          <a:p>
            <a:r>
              <a:rPr kumimoji="1" lang="en-US" altLang="ja-JP" dirty="0"/>
              <a:t>API</a:t>
            </a:r>
            <a:r>
              <a:rPr kumimoji="1" lang="ja-JP" altLang="en-US" dirty="0"/>
              <a:t>の送受信と活用</a:t>
            </a:r>
          </a:p>
        </p:txBody>
      </p:sp>
    </p:spTree>
    <p:extLst>
      <p:ext uri="{BB962C8B-B14F-4D97-AF65-F5344CB8AC3E}">
        <p14:creationId xmlns:p14="http://schemas.microsoft.com/office/powerpoint/2010/main" val="2093240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AFB464E-5F49-406F-1EFC-DBCB199AC28B}"/>
              </a:ext>
            </a:extLst>
          </p:cNvPr>
          <p:cNvPicPr>
            <a:picLocks noChangeAspect="1"/>
          </p:cNvPicPr>
          <p:nvPr/>
        </p:nvPicPr>
        <p:blipFill>
          <a:blip r:embed="rId3"/>
          <a:stretch>
            <a:fillRect/>
          </a:stretch>
        </p:blipFill>
        <p:spPr>
          <a:xfrm>
            <a:off x="3719181" y="1962555"/>
            <a:ext cx="4753638" cy="3696216"/>
          </a:xfrm>
          <a:prstGeom prst="rect">
            <a:avLst/>
          </a:prstGeom>
        </p:spPr>
      </p:pic>
      <p:sp>
        <p:nvSpPr>
          <p:cNvPr id="3" name="タイトル 1">
            <a:extLst>
              <a:ext uri="{FF2B5EF4-FFF2-40B4-BE49-F238E27FC236}">
                <a16:creationId xmlns:a16="http://schemas.microsoft.com/office/drawing/2014/main" id="{4784F0F1-0610-33D0-63E4-3AE5C8D64FC7}"/>
              </a:ext>
            </a:extLst>
          </p:cNvPr>
          <p:cNvSpPr>
            <a:spLocks noGrp="1"/>
          </p:cNvSpPr>
          <p:nvPr>
            <p:ph type="title"/>
          </p:nvPr>
        </p:nvSpPr>
        <p:spPr>
          <a:xfrm>
            <a:off x="838200" y="365125"/>
            <a:ext cx="10515600" cy="1325563"/>
          </a:xfrm>
        </p:spPr>
        <p:txBody>
          <a:bodyPr/>
          <a:lstStyle/>
          <a:p>
            <a:r>
              <a:rPr lang="en-US" altLang="ja-JP" dirty="0"/>
              <a:t>Anaconda</a:t>
            </a:r>
            <a:r>
              <a:rPr lang="ja-JP" altLang="en-US" dirty="0"/>
              <a:t>のインストール</a:t>
            </a:r>
          </a:p>
        </p:txBody>
      </p:sp>
      <p:sp>
        <p:nvSpPr>
          <p:cNvPr id="4" name="正方形/長方形 3">
            <a:extLst>
              <a:ext uri="{FF2B5EF4-FFF2-40B4-BE49-F238E27FC236}">
                <a16:creationId xmlns:a16="http://schemas.microsoft.com/office/drawing/2014/main" id="{AD98F641-99B6-6196-D455-1FE5C921754F}"/>
              </a:ext>
            </a:extLst>
          </p:cNvPr>
          <p:cNvSpPr/>
          <p:nvPr/>
        </p:nvSpPr>
        <p:spPr>
          <a:xfrm>
            <a:off x="6846072" y="5319422"/>
            <a:ext cx="652007" cy="246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08626D0-391A-0857-53CE-876042A82FFB}"/>
              </a:ext>
            </a:extLst>
          </p:cNvPr>
          <p:cNvSpPr txBox="1"/>
          <p:nvPr/>
        </p:nvSpPr>
        <p:spPr>
          <a:xfrm>
            <a:off x="5099408" y="5820354"/>
            <a:ext cx="1988045" cy="369332"/>
          </a:xfrm>
          <a:prstGeom prst="rect">
            <a:avLst/>
          </a:prstGeom>
          <a:noFill/>
        </p:spPr>
        <p:txBody>
          <a:bodyPr wrap="none" rtlCol="0">
            <a:spAutoFit/>
          </a:bodyPr>
          <a:lstStyle/>
          <a:p>
            <a:r>
              <a:rPr lang="en-US" altLang="ja-JP" dirty="0"/>
              <a:t>Finish</a:t>
            </a:r>
            <a:r>
              <a:rPr kumimoji="1" lang="ja-JP" altLang="en-US" dirty="0"/>
              <a:t>をクリック</a:t>
            </a:r>
          </a:p>
        </p:txBody>
      </p:sp>
    </p:spTree>
    <p:extLst>
      <p:ext uri="{BB962C8B-B14F-4D97-AF65-F5344CB8AC3E}">
        <p14:creationId xmlns:p14="http://schemas.microsoft.com/office/powerpoint/2010/main" val="1985865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E3CFC4F-C01B-F31C-AB0E-60D3821380FF}"/>
              </a:ext>
            </a:extLst>
          </p:cNvPr>
          <p:cNvSpPr>
            <a:spLocks noGrp="1"/>
          </p:cNvSpPr>
          <p:nvPr>
            <p:ph type="ctrTitle"/>
          </p:nvPr>
        </p:nvSpPr>
        <p:spPr>
          <a:xfrm>
            <a:off x="1524000" y="524785"/>
            <a:ext cx="9144000" cy="4031311"/>
          </a:xfrm>
        </p:spPr>
        <p:txBody>
          <a:bodyPr>
            <a:normAutofit fontScale="90000"/>
          </a:bodyPr>
          <a:lstStyle/>
          <a:p>
            <a:r>
              <a:rPr lang="ja-JP" altLang="en-US" dirty="0"/>
              <a:t>それでは</a:t>
            </a:r>
            <a:r>
              <a:rPr lang="en-US" altLang="ja-JP" dirty="0"/>
              <a:t>1</a:t>
            </a:r>
            <a:r>
              <a:rPr lang="ja-JP" altLang="en-US" dirty="0"/>
              <a:t>年間よろしく</a:t>
            </a:r>
            <a:br>
              <a:rPr lang="en-US" altLang="ja-JP" dirty="0"/>
            </a:br>
            <a:r>
              <a:rPr lang="ja-JP" altLang="en-US" dirty="0"/>
              <a:t>お願いします</a:t>
            </a:r>
            <a:br>
              <a:rPr lang="en-US" altLang="ja-JP" dirty="0"/>
            </a:br>
            <a:br>
              <a:rPr lang="en-US" altLang="ja-JP" dirty="0"/>
            </a:br>
            <a:r>
              <a:rPr lang="ja-JP" altLang="en-US" dirty="0"/>
              <a:t>藤井研の連絡用</a:t>
            </a:r>
            <a:r>
              <a:rPr lang="en-US" altLang="ja-JP" dirty="0"/>
              <a:t>Slack</a:t>
            </a:r>
            <a:r>
              <a:rPr lang="ja-JP" altLang="en-US" dirty="0"/>
              <a:t>に登録した人から終了</a:t>
            </a:r>
          </a:p>
        </p:txBody>
      </p:sp>
      <p:sp>
        <p:nvSpPr>
          <p:cNvPr id="6" name="正方形/長方形 5">
            <a:extLst>
              <a:ext uri="{FF2B5EF4-FFF2-40B4-BE49-F238E27FC236}">
                <a16:creationId xmlns:a16="http://schemas.microsoft.com/office/drawing/2014/main" id="{825643F8-EF5D-B749-0188-D8B50BF95F5B}"/>
              </a:ext>
            </a:extLst>
          </p:cNvPr>
          <p:cNvSpPr/>
          <p:nvPr/>
        </p:nvSpPr>
        <p:spPr>
          <a:xfrm>
            <a:off x="4754880" y="4890052"/>
            <a:ext cx="2647784" cy="1967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ここに</a:t>
            </a:r>
            <a:r>
              <a:rPr kumimoji="1" lang="en-US" altLang="ja-JP" dirty="0"/>
              <a:t>QR</a:t>
            </a:r>
            <a:r>
              <a:rPr kumimoji="1" lang="ja-JP" altLang="en-US" dirty="0"/>
              <a:t>コード</a:t>
            </a:r>
            <a:r>
              <a:rPr lang="ja-JP" altLang="en-US" dirty="0"/>
              <a:t>を</a:t>
            </a:r>
            <a:endParaRPr lang="en-US" altLang="ja-JP" dirty="0"/>
          </a:p>
          <a:p>
            <a:pPr algn="ctr"/>
            <a:r>
              <a:rPr kumimoji="1" lang="ja-JP" altLang="en-US" dirty="0"/>
              <a:t>貼る</a:t>
            </a:r>
            <a:endParaRPr kumimoji="1" lang="en-US" altLang="ja-JP" dirty="0"/>
          </a:p>
        </p:txBody>
      </p:sp>
    </p:spTree>
    <p:extLst>
      <p:ext uri="{BB962C8B-B14F-4D97-AF65-F5344CB8AC3E}">
        <p14:creationId xmlns:p14="http://schemas.microsoft.com/office/powerpoint/2010/main" val="544150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D9616-9AA5-5F20-5F26-1E292465ACAE}"/>
              </a:ext>
            </a:extLst>
          </p:cNvPr>
          <p:cNvSpPr>
            <a:spLocks noGrp="1"/>
          </p:cNvSpPr>
          <p:nvPr>
            <p:ph type="title"/>
          </p:nvPr>
        </p:nvSpPr>
        <p:spPr/>
        <p:txBody>
          <a:bodyPr/>
          <a:lstStyle/>
          <a:p>
            <a:r>
              <a:rPr kumimoji="1" lang="ja-JP" altLang="en-US" dirty="0"/>
              <a:t>前期</a:t>
            </a:r>
            <a:r>
              <a:rPr kumimoji="1" lang="en-US" altLang="ja-JP" dirty="0"/>
              <a:t>PBL</a:t>
            </a:r>
            <a:r>
              <a:rPr kumimoji="1" lang="ja-JP" altLang="en-US" dirty="0"/>
              <a:t>の目的</a:t>
            </a:r>
          </a:p>
        </p:txBody>
      </p:sp>
      <p:sp>
        <p:nvSpPr>
          <p:cNvPr id="3" name="コンテンツ プレースホルダー 2">
            <a:extLst>
              <a:ext uri="{FF2B5EF4-FFF2-40B4-BE49-F238E27FC236}">
                <a16:creationId xmlns:a16="http://schemas.microsoft.com/office/drawing/2014/main" id="{EF94F398-6094-8EF6-982D-56318620D987}"/>
              </a:ext>
            </a:extLst>
          </p:cNvPr>
          <p:cNvSpPr>
            <a:spLocks noGrp="1"/>
          </p:cNvSpPr>
          <p:nvPr>
            <p:ph idx="1"/>
          </p:nvPr>
        </p:nvSpPr>
        <p:spPr>
          <a:xfrm>
            <a:off x="838200" y="1825625"/>
            <a:ext cx="10842266" cy="4351338"/>
          </a:xfrm>
        </p:spPr>
        <p:txBody>
          <a:bodyPr/>
          <a:lstStyle/>
          <a:p>
            <a:r>
              <a:rPr kumimoji="1" lang="ja-JP" altLang="en-US" dirty="0"/>
              <a:t>統計データの解釈方法および分析手法の習得</a:t>
            </a:r>
            <a:endParaRPr kumimoji="1" lang="en-US" altLang="ja-JP" dirty="0"/>
          </a:p>
          <a:p>
            <a:r>
              <a:rPr lang="ja-JP" altLang="en-US" dirty="0"/>
              <a:t>機械学習・統計分析ライブラリ使用方法の習得</a:t>
            </a:r>
            <a:endParaRPr lang="en-US" altLang="ja-JP" dirty="0"/>
          </a:p>
          <a:p>
            <a:r>
              <a:rPr kumimoji="1" lang="ja-JP" altLang="en-US" dirty="0"/>
              <a:t>機械学習アルゴリズムの応用手法の知識の習得</a:t>
            </a:r>
            <a:endParaRPr kumimoji="1" lang="en-US" altLang="ja-JP" dirty="0"/>
          </a:p>
          <a:p>
            <a:r>
              <a:rPr lang="ja-JP" altLang="en-US" dirty="0"/>
              <a:t>算出された数値や図を言語化して記述・口頭での説明手法の習得</a:t>
            </a:r>
            <a:endParaRPr lang="en-US" altLang="ja-JP" dirty="0"/>
          </a:p>
          <a:p>
            <a:r>
              <a:rPr kumimoji="1" lang="ja-JP" altLang="en-US" dirty="0"/>
              <a:t>非構造データの簡単な特徴量の分析手法の習得</a:t>
            </a:r>
          </a:p>
        </p:txBody>
      </p:sp>
    </p:spTree>
    <p:extLst>
      <p:ext uri="{BB962C8B-B14F-4D97-AF65-F5344CB8AC3E}">
        <p14:creationId xmlns:p14="http://schemas.microsoft.com/office/powerpoint/2010/main" val="14659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FFA45-FB34-DDBF-3E82-05F804B921C0}"/>
              </a:ext>
            </a:extLst>
          </p:cNvPr>
          <p:cNvSpPr>
            <a:spLocks noGrp="1"/>
          </p:cNvSpPr>
          <p:nvPr>
            <p:ph type="title"/>
          </p:nvPr>
        </p:nvSpPr>
        <p:spPr/>
        <p:txBody>
          <a:bodyPr/>
          <a:lstStyle/>
          <a:p>
            <a:r>
              <a:rPr kumimoji="1" lang="ja-JP" altLang="en-US" dirty="0"/>
              <a:t>前期</a:t>
            </a:r>
            <a:r>
              <a:rPr kumimoji="1" lang="en-US" altLang="ja-JP" dirty="0"/>
              <a:t>PBL</a:t>
            </a:r>
            <a:r>
              <a:rPr kumimoji="1" lang="ja-JP" altLang="en-US" dirty="0"/>
              <a:t>の内容</a:t>
            </a:r>
          </a:p>
        </p:txBody>
      </p:sp>
      <p:sp>
        <p:nvSpPr>
          <p:cNvPr id="3" name="コンテンツ プレースホルダー 2">
            <a:extLst>
              <a:ext uri="{FF2B5EF4-FFF2-40B4-BE49-F238E27FC236}">
                <a16:creationId xmlns:a16="http://schemas.microsoft.com/office/drawing/2014/main" id="{BF252DC0-C1BC-4B24-6BBB-882E24AF6C6F}"/>
              </a:ext>
            </a:extLst>
          </p:cNvPr>
          <p:cNvSpPr>
            <a:spLocks noGrp="1"/>
          </p:cNvSpPr>
          <p:nvPr>
            <p:ph idx="1"/>
          </p:nvPr>
        </p:nvSpPr>
        <p:spPr/>
        <p:txBody>
          <a:bodyPr/>
          <a:lstStyle/>
          <a:p>
            <a:r>
              <a:rPr kumimoji="1" lang="ja-JP" altLang="en-US" dirty="0"/>
              <a:t>スケジュール</a:t>
            </a:r>
          </a:p>
        </p:txBody>
      </p:sp>
      <p:pic>
        <p:nvPicPr>
          <p:cNvPr id="5" name="図 4">
            <a:extLst>
              <a:ext uri="{FF2B5EF4-FFF2-40B4-BE49-F238E27FC236}">
                <a16:creationId xmlns:a16="http://schemas.microsoft.com/office/drawing/2014/main" id="{97B0CE03-A4B9-8162-09B6-18090039A8F0}"/>
              </a:ext>
            </a:extLst>
          </p:cNvPr>
          <p:cNvPicPr>
            <a:picLocks noChangeAspect="1"/>
          </p:cNvPicPr>
          <p:nvPr/>
        </p:nvPicPr>
        <p:blipFill>
          <a:blip r:embed="rId2"/>
          <a:stretch>
            <a:fillRect/>
          </a:stretch>
        </p:blipFill>
        <p:spPr>
          <a:xfrm>
            <a:off x="4315028" y="1825625"/>
            <a:ext cx="3561943" cy="4829754"/>
          </a:xfrm>
          <a:prstGeom prst="rect">
            <a:avLst/>
          </a:prstGeom>
        </p:spPr>
      </p:pic>
    </p:spTree>
    <p:extLst>
      <p:ext uri="{BB962C8B-B14F-4D97-AF65-F5344CB8AC3E}">
        <p14:creationId xmlns:p14="http://schemas.microsoft.com/office/powerpoint/2010/main" val="739972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F9915E-4339-4406-DCCE-406AEC82B52E}"/>
              </a:ext>
            </a:extLst>
          </p:cNvPr>
          <p:cNvSpPr>
            <a:spLocks noGrp="1"/>
          </p:cNvSpPr>
          <p:nvPr>
            <p:ph type="title"/>
          </p:nvPr>
        </p:nvSpPr>
        <p:spPr/>
        <p:txBody>
          <a:bodyPr/>
          <a:lstStyle/>
          <a:p>
            <a:r>
              <a:rPr kumimoji="1" lang="ja-JP" altLang="en-US" dirty="0"/>
              <a:t>前期</a:t>
            </a:r>
            <a:r>
              <a:rPr kumimoji="1" lang="en-US" altLang="ja-JP" dirty="0"/>
              <a:t>PBL</a:t>
            </a:r>
            <a:r>
              <a:rPr kumimoji="1" lang="ja-JP" altLang="en-US" dirty="0"/>
              <a:t>参考書</a:t>
            </a:r>
          </a:p>
        </p:txBody>
      </p:sp>
      <p:sp>
        <p:nvSpPr>
          <p:cNvPr id="3" name="コンテンツ プレースホルダー 2">
            <a:extLst>
              <a:ext uri="{FF2B5EF4-FFF2-40B4-BE49-F238E27FC236}">
                <a16:creationId xmlns:a16="http://schemas.microsoft.com/office/drawing/2014/main" id="{7BA901A0-BDA3-F30E-E35C-BE406C6BCEAF}"/>
              </a:ext>
            </a:extLst>
          </p:cNvPr>
          <p:cNvSpPr>
            <a:spLocks noGrp="1"/>
          </p:cNvSpPr>
          <p:nvPr>
            <p:ph idx="1"/>
          </p:nvPr>
        </p:nvSpPr>
        <p:spPr/>
        <p:txBody>
          <a:bodyPr/>
          <a:lstStyle/>
          <a:p>
            <a:r>
              <a:rPr kumimoji="1" lang="ja-JP" altLang="en-US" dirty="0"/>
              <a:t>統計学の時間｜統計</a:t>
            </a:r>
            <a:r>
              <a:rPr kumimoji="1" lang="en-US" altLang="ja-JP" dirty="0"/>
              <a:t>WEB</a:t>
            </a:r>
          </a:p>
          <a:p>
            <a:pPr marL="0" indent="0">
              <a:buNone/>
            </a:pPr>
            <a:r>
              <a:rPr lang="ja-JP" altLang="en-US" dirty="0"/>
              <a:t>統計学基礎の内容が網羅されている</a:t>
            </a:r>
            <a:endParaRPr kumimoji="1" lang="ja-JP" altLang="en-US" dirty="0"/>
          </a:p>
        </p:txBody>
      </p:sp>
      <p:pic>
        <p:nvPicPr>
          <p:cNvPr id="5" name="図 4">
            <a:extLst>
              <a:ext uri="{FF2B5EF4-FFF2-40B4-BE49-F238E27FC236}">
                <a16:creationId xmlns:a16="http://schemas.microsoft.com/office/drawing/2014/main" id="{FEC8EA37-6744-077D-AE28-1501923CF6F2}"/>
              </a:ext>
            </a:extLst>
          </p:cNvPr>
          <p:cNvPicPr>
            <a:picLocks noChangeAspect="1"/>
          </p:cNvPicPr>
          <p:nvPr/>
        </p:nvPicPr>
        <p:blipFill>
          <a:blip r:embed="rId2"/>
          <a:stretch>
            <a:fillRect/>
          </a:stretch>
        </p:blipFill>
        <p:spPr>
          <a:xfrm>
            <a:off x="3919787" y="3236181"/>
            <a:ext cx="6173068" cy="3343612"/>
          </a:xfrm>
          <a:prstGeom prst="rect">
            <a:avLst/>
          </a:prstGeom>
        </p:spPr>
      </p:pic>
    </p:spTree>
    <p:extLst>
      <p:ext uri="{BB962C8B-B14F-4D97-AF65-F5344CB8AC3E}">
        <p14:creationId xmlns:p14="http://schemas.microsoft.com/office/powerpoint/2010/main" val="114509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21BCAE-1A63-5F21-941D-AA263F7222DE}"/>
              </a:ext>
            </a:extLst>
          </p:cNvPr>
          <p:cNvSpPr>
            <a:spLocks noGrp="1"/>
          </p:cNvSpPr>
          <p:nvPr>
            <p:ph type="title"/>
          </p:nvPr>
        </p:nvSpPr>
        <p:spPr/>
        <p:txBody>
          <a:bodyPr/>
          <a:lstStyle/>
          <a:p>
            <a:r>
              <a:rPr kumimoji="1" lang="ja-JP" altLang="en-US" dirty="0"/>
              <a:t>前期</a:t>
            </a:r>
            <a:r>
              <a:rPr kumimoji="1" lang="en-US" altLang="ja-JP" dirty="0"/>
              <a:t>PBL</a:t>
            </a:r>
            <a:r>
              <a:rPr kumimoji="1" lang="ja-JP" altLang="en-US" dirty="0"/>
              <a:t>参考書</a:t>
            </a:r>
          </a:p>
        </p:txBody>
      </p:sp>
      <p:sp>
        <p:nvSpPr>
          <p:cNvPr id="3" name="コンテンツ プレースホルダー 2">
            <a:extLst>
              <a:ext uri="{FF2B5EF4-FFF2-40B4-BE49-F238E27FC236}">
                <a16:creationId xmlns:a16="http://schemas.microsoft.com/office/drawing/2014/main" id="{D3E6F2DC-6904-55CF-7EE4-322FEBE2DADE}"/>
              </a:ext>
            </a:extLst>
          </p:cNvPr>
          <p:cNvSpPr>
            <a:spLocks noGrp="1"/>
          </p:cNvSpPr>
          <p:nvPr>
            <p:ph idx="1"/>
          </p:nvPr>
        </p:nvSpPr>
        <p:spPr/>
        <p:txBody>
          <a:bodyPr/>
          <a:lstStyle/>
          <a:p>
            <a:r>
              <a:rPr kumimoji="1" lang="en-US" altLang="ja-JP" dirty="0"/>
              <a:t>Python</a:t>
            </a:r>
            <a:r>
              <a:rPr kumimoji="1" lang="ja-JP" altLang="en-US" dirty="0"/>
              <a:t>による新しいデータ分析の教科書</a:t>
            </a:r>
            <a:endParaRPr kumimoji="1" lang="en-US" altLang="ja-JP" dirty="0"/>
          </a:p>
          <a:p>
            <a:pPr marL="0" indent="0">
              <a:buNone/>
            </a:pPr>
            <a:r>
              <a:rPr lang="ja-JP" altLang="en-US" dirty="0"/>
              <a:t>データ分析に使われるライブラリについて詳しく記載されている。</a:t>
            </a:r>
            <a:endParaRPr kumimoji="1" lang="ja-JP" altLang="en-US" dirty="0"/>
          </a:p>
        </p:txBody>
      </p:sp>
      <p:pic>
        <p:nvPicPr>
          <p:cNvPr id="5" name="図 4" descr="グラフ が含まれている画像&#10;&#10;自動的に生成された説明">
            <a:extLst>
              <a:ext uri="{FF2B5EF4-FFF2-40B4-BE49-F238E27FC236}">
                <a16:creationId xmlns:a16="http://schemas.microsoft.com/office/drawing/2014/main" id="{081E897D-8177-BFF1-9FEC-337A64DA5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938463"/>
            <a:ext cx="2286000" cy="3238500"/>
          </a:xfrm>
          <a:prstGeom prst="rect">
            <a:avLst/>
          </a:prstGeom>
        </p:spPr>
      </p:pic>
    </p:spTree>
    <p:extLst>
      <p:ext uri="{BB962C8B-B14F-4D97-AF65-F5344CB8AC3E}">
        <p14:creationId xmlns:p14="http://schemas.microsoft.com/office/powerpoint/2010/main" val="4289899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3ADA94-F4B2-5387-598F-5F3F84802393}"/>
              </a:ext>
            </a:extLst>
          </p:cNvPr>
          <p:cNvSpPr>
            <a:spLocks noGrp="1"/>
          </p:cNvSpPr>
          <p:nvPr>
            <p:ph type="title"/>
          </p:nvPr>
        </p:nvSpPr>
        <p:spPr/>
        <p:txBody>
          <a:bodyPr/>
          <a:lstStyle/>
          <a:p>
            <a:r>
              <a:rPr kumimoji="1" lang="ja-JP" altLang="en-US" dirty="0"/>
              <a:t>前期</a:t>
            </a:r>
            <a:r>
              <a:rPr kumimoji="1" lang="en-US" altLang="ja-JP" dirty="0"/>
              <a:t>PBL</a:t>
            </a:r>
            <a:r>
              <a:rPr kumimoji="1" lang="ja-JP" altLang="en-US" dirty="0"/>
              <a:t>参考書</a:t>
            </a:r>
          </a:p>
        </p:txBody>
      </p:sp>
      <p:sp>
        <p:nvSpPr>
          <p:cNvPr id="3" name="コンテンツ プレースホルダー 2">
            <a:extLst>
              <a:ext uri="{FF2B5EF4-FFF2-40B4-BE49-F238E27FC236}">
                <a16:creationId xmlns:a16="http://schemas.microsoft.com/office/drawing/2014/main" id="{83EDCA4F-EE48-ABA1-5263-B49266867404}"/>
              </a:ext>
            </a:extLst>
          </p:cNvPr>
          <p:cNvSpPr>
            <a:spLocks noGrp="1"/>
          </p:cNvSpPr>
          <p:nvPr>
            <p:ph idx="1"/>
          </p:nvPr>
        </p:nvSpPr>
        <p:spPr/>
        <p:txBody>
          <a:bodyPr/>
          <a:lstStyle/>
          <a:p>
            <a:r>
              <a:rPr kumimoji="1" lang="ja-JP" altLang="en-US" dirty="0"/>
              <a:t>見て試してわかる機械学習アルゴリズムの仕組み 機械学習図鑑</a:t>
            </a:r>
            <a:endParaRPr kumimoji="1" lang="en-US" altLang="ja-JP" dirty="0"/>
          </a:p>
          <a:p>
            <a:pPr marL="0" indent="0">
              <a:buNone/>
            </a:pPr>
            <a:r>
              <a:rPr lang="ja-JP" altLang="en-US" dirty="0"/>
              <a:t>各機械学習について分かりやすく仕組みと簡単な使い方がまとまっている。</a:t>
            </a:r>
            <a:endParaRPr kumimoji="1" lang="ja-JP" altLang="en-US" dirty="0"/>
          </a:p>
        </p:txBody>
      </p:sp>
      <p:pic>
        <p:nvPicPr>
          <p:cNvPr id="5" name="図 4" descr="ダイアグラム が含まれている画像&#10;&#10;自動的に生成された説明">
            <a:extLst>
              <a:ext uri="{FF2B5EF4-FFF2-40B4-BE49-F238E27FC236}">
                <a16:creationId xmlns:a16="http://schemas.microsoft.com/office/drawing/2014/main" id="{5D60E5FC-D346-B152-23B5-7E095B882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836752"/>
            <a:ext cx="2286000" cy="2886075"/>
          </a:xfrm>
          <a:prstGeom prst="rect">
            <a:avLst/>
          </a:prstGeom>
        </p:spPr>
      </p:pic>
    </p:spTree>
    <p:extLst>
      <p:ext uri="{BB962C8B-B14F-4D97-AF65-F5344CB8AC3E}">
        <p14:creationId xmlns:p14="http://schemas.microsoft.com/office/powerpoint/2010/main" val="3423571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1623</Words>
  <Application>Microsoft Office PowerPoint</Application>
  <PresentationFormat>ワイド画面</PresentationFormat>
  <Paragraphs>217</Paragraphs>
  <Slides>41</Slides>
  <Notes>12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41</vt:i4>
      </vt:variant>
    </vt:vector>
  </HeadingPairs>
  <TitlesOfParts>
    <vt:vector size="47" baseType="lpstr">
      <vt:lpstr>游ゴシック</vt:lpstr>
      <vt:lpstr>游ゴシック Light</vt:lpstr>
      <vt:lpstr>Arial</vt:lpstr>
      <vt:lpstr>Cambria Math</vt:lpstr>
      <vt:lpstr>Wingdings</vt:lpstr>
      <vt:lpstr>Office テーマ</vt:lpstr>
      <vt:lpstr>第01回 ～導入～</vt:lpstr>
      <vt:lpstr>PBLについて</vt:lpstr>
      <vt:lpstr>前期PBL</vt:lpstr>
      <vt:lpstr>後期PBL</vt:lpstr>
      <vt:lpstr>前期PBLの目的</vt:lpstr>
      <vt:lpstr>前期PBLの内容</vt:lpstr>
      <vt:lpstr>前期PBL参考書</vt:lpstr>
      <vt:lpstr>前期PBL参考書</vt:lpstr>
      <vt:lpstr>前期PBL参考書</vt:lpstr>
      <vt:lpstr>前期PBL参考書</vt:lpstr>
      <vt:lpstr>前期PBL参考書</vt:lpstr>
      <vt:lpstr>前期PBL参考書</vt:lpstr>
      <vt:lpstr>データリテラシーと科学リテラシー</vt:lpstr>
      <vt:lpstr>データリテラシーと科学リテラシー</vt:lpstr>
      <vt:lpstr>データリテラシーと科学リテラシー</vt:lpstr>
      <vt:lpstr>データリテラシーと科学リテラシー</vt:lpstr>
      <vt:lpstr>データリテラシーと科学リテラシー</vt:lpstr>
      <vt:lpstr>データリテラシーと科学リテラシー</vt:lpstr>
      <vt:lpstr>データ分析の良いところ</vt:lpstr>
      <vt:lpstr>データ分析の良いところ</vt:lpstr>
      <vt:lpstr>データ分析の良いところ</vt:lpstr>
      <vt:lpstr>データ分析の良いところ</vt:lpstr>
      <vt:lpstr>授業の進め方(第10回まで)</vt:lpstr>
      <vt:lpstr>授業の進め方(第11回と第12回)</vt:lpstr>
      <vt:lpstr>授業の進め方(最終回)</vt:lpstr>
      <vt:lpstr>各回の発表</vt:lpstr>
      <vt:lpstr>各回の発表</vt:lpstr>
      <vt:lpstr>実行環境の構築</vt:lpstr>
      <vt:lpstr>Anacondaのインストール</vt:lpstr>
      <vt:lpstr>Anacondaのインストール</vt:lpstr>
      <vt:lpstr>Anacondaのインストール</vt:lpstr>
      <vt:lpstr>Anacondaのインストール</vt:lpstr>
      <vt:lpstr>Anacondaのインストール</vt:lpstr>
      <vt:lpstr>Anacondaのインストール</vt:lpstr>
      <vt:lpstr>Anacondaのインストール</vt:lpstr>
      <vt:lpstr>Anacondaのインストール</vt:lpstr>
      <vt:lpstr>Anacondaのインストール</vt:lpstr>
      <vt:lpstr>Anacondaのインストール</vt:lpstr>
      <vt:lpstr>Anacondaのインストール</vt:lpstr>
      <vt:lpstr>Anacondaのインストール</vt:lpstr>
      <vt:lpstr>それでは1年間よろしく お願いします  藤井研の連絡用Slackに登録した人から終了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第01回 ～導入～</dc:title>
  <dc:creator>直哉 田中</dc:creator>
  <cp:lastModifiedBy>直哉 田中</cp:lastModifiedBy>
  <cp:revision>12</cp:revision>
  <dcterms:created xsi:type="dcterms:W3CDTF">2022-10-26T07:19:15Z</dcterms:created>
  <dcterms:modified xsi:type="dcterms:W3CDTF">2022-11-04T16:53:00Z</dcterms:modified>
</cp:coreProperties>
</file>